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C </a:t>
            </a:r>
            <a:r>
              <a:rPr lang="ka-GE" b="1" dirty="0" smtClean="0">
                <a:solidFill>
                  <a:schemeClr val="accent1">
                    <a:lumMod val="50000"/>
                  </a:schemeClr>
                </a:solidFill>
              </a:rPr>
              <a:t>ჰეპატიტის მართვის პროგრამა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39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rgbClr val="C00000"/>
                </a:solidFill>
              </a:rPr>
              <a:t>სერვისის </a:t>
            </a:r>
            <a:r>
              <a:rPr lang="ka-GE" sz="2800" b="1" dirty="0" smtClean="0">
                <a:solidFill>
                  <a:srgbClr val="C00000"/>
                </a:solidFill>
              </a:rPr>
              <a:t>მიმწოდებლები, თბილისი (16)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9991151"/>
              </p:ext>
            </p:extLst>
          </p:nvPr>
        </p:nvGraphicFramePr>
        <p:xfrm>
          <a:off x="685800" y="838200"/>
          <a:ext cx="8077200" cy="57911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24196"/>
                <a:gridCol w="3653004"/>
              </a:tblGrid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ჰეპატოლოგიური კლინიკა ჰეპა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>
                          <a:effectLst/>
                        </a:rPr>
                        <a:t>თბილისი, ლუბლიანას 18/20</a:t>
                      </a:r>
                      <a:endParaRPr lang="ka-GE" sz="1100" b="0" i="0" u="none" strike="noStrike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ნეოლაბი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ტაშკენტის ქ. </a:t>
                      </a:r>
                      <a:r>
                        <a:rPr lang="en-US" sz="1100" u="none" strike="noStrike" dirty="0">
                          <a:effectLst/>
                        </a:rPr>
                        <a:t>N47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სს. ინფექციური პათოლოგიის, შიდსისა და კლინიკური იმუნოლოგიის ცენტრი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თბილისი.ალ.ყაზბეგის </a:t>
                      </a:r>
                      <a:r>
                        <a:rPr lang="en-US" sz="1100" u="none" strike="noStrike" dirty="0">
                          <a:effectLst/>
                        </a:rPr>
                        <a:t>N16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მრჩეველი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ყაზბეგის გამზ.9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გლობალმედი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ყიფშიძის ქ. </a:t>
                      </a:r>
                      <a:r>
                        <a:rPr lang="en-US" sz="1100" u="none" strike="noStrike" dirty="0">
                          <a:effectLst/>
                        </a:rPr>
                        <a:t>N3 </a:t>
                      </a:r>
                      <a:r>
                        <a:rPr lang="ka-GE" sz="1100" u="none" strike="noStrike" dirty="0">
                          <a:effectLst/>
                        </a:rPr>
                        <a:t>ბ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„პირველი საავადმყოფო/სამკურნალო-დიაგნოსტიკური ცენტრი“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ბახტრიონის ქ.</a:t>
                      </a:r>
                      <a:r>
                        <a:rPr lang="en-US" sz="1100" u="none" strike="noStrike" dirty="0">
                          <a:effectLst/>
                        </a:rPr>
                        <a:t>N10</a:t>
                      </a:r>
                      <a:r>
                        <a:rPr lang="ka-GE" sz="1100" u="none" strike="noStrike" dirty="0">
                          <a:effectLst/>
                        </a:rPr>
                        <a:t>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აკად.ნ.ყიფშიძის სახ.ცენტრალური საუნივერსიტეტო კლინიკა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ვაჟა–ფშაველას </a:t>
                      </a:r>
                      <a:r>
                        <a:rPr lang="en-US" sz="1100" u="none" strike="noStrike" dirty="0">
                          <a:effectLst/>
                        </a:rPr>
                        <a:t>N29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მაღალი სამედიცინო ტექნოლოგიების ცენტრი, საუნივერსიტეტო კლინიკა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წინანდლის ქ. </a:t>
                      </a:r>
                      <a:r>
                        <a:rPr lang="en-US" sz="1100" u="none" strike="noStrike" dirty="0">
                          <a:effectLst/>
                        </a:rPr>
                        <a:t>N9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ავერსის კლინიკა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ნავთლუღის ქ. </a:t>
                      </a:r>
                      <a:r>
                        <a:rPr lang="en-US" sz="1100" u="none" strike="noStrike" dirty="0">
                          <a:effectLst/>
                        </a:rPr>
                        <a:t>N11-13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სამედიცინო ცენტრი "ციტო"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ზ.ფალიაშვილის ქ. </a:t>
                      </a:r>
                      <a:r>
                        <a:rPr lang="en-US" sz="1100" u="none" strike="noStrike" dirty="0">
                          <a:effectLst/>
                        </a:rPr>
                        <a:t>N39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დავით აბულაძის ქართულ-იტალიური კლინიკა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ფალიაშვილის ქ. </a:t>
                      </a:r>
                      <a:r>
                        <a:rPr lang="en-US" sz="1100" u="none" strike="noStrike" dirty="0">
                          <a:effectLst/>
                        </a:rPr>
                        <a:t>N39 </a:t>
                      </a:r>
                      <a:r>
                        <a:rPr lang="ka-GE" sz="1100" u="none" strike="noStrike" dirty="0">
                          <a:effectLst/>
                        </a:rPr>
                        <a:t>ა 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8136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აკ. ვ. ივერიელის სახელობის ენდოკრინოლოგია-მეტაბოლოგია-დიეტოლოგიის ცენტრი ”ენმედიცი”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წინანდლის ქ. </a:t>
                      </a:r>
                      <a:r>
                        <a:rPr lang="en-US" sz="1100" u="none" strike="noStrike" dirty="0">
                          <a:effectLst/>
                        </a:rPr>
                        <a:t>N9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 ნიუ ჰოსპიტალსი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კრწანისის ქ. </a:t>
                      </a:r>
                      <a:r>
                        <a:rPr lang="en-US" sz="1100" u="none" strike="noStrike" dirty="0">
                          <a:effectLst/>
                        </a:rPr>
                        <a:t>N12/</a:t>
                      </a:r>
                      <a:r>
                        <a:rPr lang="ka-GE" sz="1100" u="none" strike="noStrike" dirty="0">
                          <a:effectLst/>
                        </a:rPr>
                        <a:t>გორგასალის ქ. </a:t>
                      </a:r>
                      <a:r>
                        <a:rPr lang="en-US" sz="1100" u="none" strike="noStrike" dirty="0">
                          <a:effectLst/>
                        </a:rPr>
                        <a:t>N71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გერმანული კლინიკა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ფალიაშვილის ქ. </a:t>
                      </a:r>
                      <a:r>
                        <a:rPr lang="en-US" sz="1100" u="none" strike="noStrike" dirty="0">
                          <a:effectLst/>
                        </a:rPr>
                        <a:t>N83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  <a:tr h="353753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ფსიქიკური ჯანმრთელობის და ნარკომანიის პრევენციის ცენტრი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ქავთარაძის 21ა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6743" marR="6743" marT="6743" marB="0" anchor="ctr"/>
                </a:tc>
              </a:tr>
              <a:tr h="45729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შპს აკადემიკოს ფრიდონ თოდუას სამედიცინო ცენტრი - შ.პ.ს. კლინიკური მედიცინის სამეცნიერო-კვლევითი ინსტიტუტი</a:t>
                      </a:r>
                      <a:endParaRPr lang="ka-G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100" u="none" strike="noStrike" dirty="0">
                          <a:effectLst/>
                        </a:rPr>
                        <a:t>თბილისი, თევდორე მღვდლის ქ., </a:t>
                      </a:r>
                      <a:r>
                        <a:rPr lang="en-US" sz="1100" u="none" strike="noStrike" dirty="0">
                          <a:effectLst/>
                        </a:rPr>
                        <a:t>No13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743" marR="6743" marT="674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0990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სერვისის მიმწოდებლები, </a:t>
            </a:r>
            <a:r>
              <a:rPr lang="ka-GE" sz="2000" b="1" dirty="0" smtClean="0">
                <a:solidFill>
                  <a:srgbClr val="C00000"/>
                </a:solidFill>
              </a:rPr>
              <a:t>აჭარა (2), გურია (2), იმერეთი (4), სამეგრელო (2)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0397143"/>
              </p:ext>
            </p:extLst>
          </p:nvPr>
        </p:nvGraphicFramePr>
        <p:xfrm>
          <a:off x="609600" y="1066801"/>
          <a:ext cx="8077200" cy="26670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99823"/>
                <a:gridCol w="3477377"/>
              </a:tblGrid>
              <a:tr h="705031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„ქ. ბათუმის ინფექციური პათოლოგიის, შიდსის და ტუბერკულოზის რეგიონალური ცენტრი"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ბათუმი,  ჯ.ქათამაძის </a:t>
                      </a:r>
                      <a:r>
                        <a:rPr lang="en-US" sz="1400" u="none" strike="noStrike" dirty="0">
                          <a:effectLst/>
                        </a:rPr>
                        <a:t>N11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399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სს საზღვაო ჰოსპიტალი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ბათუმი, მელიქიშვილის 102 ბ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399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რეგიონული ჯანდაცვის ცენტრი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ლანჩხუთი, ჭანტურიას ქ. </a:t>
                      </a:r>
                      <a:r>
                        <a:rPr lang="en-US" sz="1400" u="none" strike="noStrike" dirty="0">
                          <a:effectLst/>
                        </a:rPr>
                        <a:t>N21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5399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ოზურგეთის ბავშვთა სამკურნალო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ოზურგეთი, ერისთავის 22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856442"/>
              </p:ext>
            </p:extLst>
          </p:nvPr>
        </p:nvGraphicFramePr>
        <p:xfrm>
          <a:off x="685800" y="3962402"/>
          <a:ext cx="8001000" cy="26587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56429"/>
                <a:gridCol w="3444571"/>
              </a:tblGrid>
              <a:tr h="42990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მულტიპროფილური ჰოსპიტალი მედიქალ სიტი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ქუთაისი, ფოთის ქ. </a:t>
                      </a:r>
                      <a:r>
                        <a:rPr lang="en-US" sz="1400" u="none" strike="noStrike">
                          <a:effectLst/>
                        </a:rPr>
                        <a:t>N40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990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ლივერმედი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ქუთაისი, თამარ მეფის ქ.</a:t>
                      </a:r>
                      <a:r>
                        <a:rPr lang="en-US" sz="1400" u="none" strike="noStrike" dirty="0">
                          <a:effectLst/>
                        </a:rPr>
                        <a:t>N26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9216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ააიპ იმერეთის მედიცინის განვითარების ცენტრი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ქუთაისი, რუსთაველის გამზირი </a:t>
                      </a:r>
                      <a:r>
                        <a:rPr lang="en-US" sz="1400" u="none" strike="noStrike" dirty="0">
                          <a:effectLst/>
                        </a:rPr>
                        <a:t>N27/</a:t>
                      </a:r>
                      <a:r>
                        <a:rPr lang="ka-GE" sz="1400" u="none" strike="noStrike" dirty="0">
                          <a:effectLst/>
                        </a:rPr>
                        <a:t>გრიშაშვილისი მე-4 შესახ.</a:t>
                      </a:r>
                      <a:r>
                        <a:rPr lang="en-US" sz="1400" u="none" strike="noStrike" dirty="0">
                          <a:effectLst/>
                        </a:rPr>
                        <a:t>N9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990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ქალთა ჯანმრთელობის ცენტრი ჰერა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ქუთაისი, ს. მესხის 67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990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"ზუგდიდის ინფექციური საავადმყოფო"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ზუგდიდი, ონარია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29905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რეგიონული ჯანდაცვის ცენტრი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ზუგდიდი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10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სერვისის მიმწოდებლები, </a:t>
            </a:r>
            <a:r>
              <a:rPr lang="ka-GE" sz="2000" b="1" dirty="0">
                <a:solidFill>
                  <a:srgbClr val="C00000"/>
                </a:solidFill>
              </a:rPr>
              <a:t>შიდა ქართლი(2</a:t>
            </a:r>
            <a:r>
              <a:rPr lang="ka-GE" sz="2000" b="1" dirty="0">
                <a:solidFill>
                  <a:srgbClr val="C00000"/>
                </a:solidFill>
              </a:rPr>
              <a:t>), </a:t>
            </a:r>
            <a:r>
              <a:rPr lang="ka-GE" sz="2000" b="1" dirty="0">
                <a:solidFill>
                  <a:srgbClr val="C00000"/>
                </a:solidFill>
              </a:rPr>
              <a:t>კახეთი (1), ქვემო ქართლი (1)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0932524"/>
              </p:ext>
            </p:extLst>
          </p:nvPr>
        </p:nvGraphicFramePr>
        <p:xfrm>
          <a:off x="457200" y="1600201"/>
          <a:ext cx="8153399" cy="4648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43217"/>
                <a:gridCol w="3510182"/>
              </a:tblGrid>
              <a:tr h="122877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სსიპ გიორგი აბრამიშვილის სახელობის საქართველოს თავდაცვის სამინისტროს სამხედრო ჰოსპიტალი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გორი, ჭავჭავაძის ქ.</a:t>
                      </a:r>
                      <a:r>
                        <a:rPr lang="en-US" sz="1400" u="none" strike="noStrike" dirty="0">
                          <a:effectLst/>
                        </a:rPr>
                        <a:t>N56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13981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გორმედი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გორი, ცხინვალის გზატკეცილი </a:t>
                      </a:r>
                      <a:r>
                        <a:rPr lang="en-US" sz="1400" u="none" strike="noStrike" dirty="0">
                          <a:effectLst/>
                        </a:rPr>
                        <a:t>N14</a:t>
                      </a:r>
                      <a:r>
                        <a:rPr lang="ka-GE" sz="1400" u="none" strike="noStrike" dirty="0">
                          <a:effectLst/>
                        </a:rPr>
                        <a:t>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13981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ააიპ კახეთი იონი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გურჯაანი, რუსთაველის 22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13981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რუსთავის მედიცინის სახლი - </a:t>
                      </a:r>
                      <a:r>
                        <a:rPr lang="en-US" sz="1400" u="none" strike="noStrike">
                          <a:effectLst/>
                        </a:rPr>
                        <a:t>N1 </a:t>
                      </a:r>
                      <a:r>
                        <a:rPr lang="ka-GE" sz="1400" u="none" strike="noStrike">
                          <a:effectLst/>
                        </a:rPr>
                        <a:t>სამკურნალო დიაგნოსტიკური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რუსთავი, გ.ოდიშარიას ქ. </a:t>
                      </a:r>
                      <a:r>
                        <a:rPr lang="en-US" sz="1400" u="none" strike="noStrike" dirty="0">
                          <a:effectLst/>
                        </a:rPr>
                        <a:t>N19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50443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მიმწოდებლად რეგისტრაციის მსურველი </a:t>
            </a:r>
            <a:r>
              <a:rPr lang="ka-GE" sz="2000" b="1" dirty="0" smtClean="0">
                <a:solidFill>
                  <a:srgbClr val="C00000"/>
                </a:solidFill>
              </a:rPr>
              <a:t>კლინიკები, თბილისი (3), გურია (1), აჭარა (4)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792899"/>
              </p:ext>
            </p:extLst>
          </p:nvPr>
        </p:nvGraphicFramePr>
        <p:xfrm>
          <a:off x="1066800" y="1371599"/>
          <a:ext cx="7162800" cy="2438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27275"/>
                <a:gridCol w="2235525"/>
              </a:tblGrid>
              <a:tr h="8128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ააიპ სამედიცინო, სოციალურ-ეკონომიკურ და კულტურულ საკითხთა ცნტრი- ურანტი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თბილისი,  ნუცუბიძის ფერდობი მე–5მ/რ კ–2–ა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Sylfaen"/>
                      </a:endParaRPr>
                    </a:p>
                  </a:txBody>
                  <a:tcPr marL="9525" marR="9525" marT="9525" marB="0" anchor="ctr"/>
                </a:tc>
              </a:tr>
              <a:tr h="8128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 ევექსი - სს სამედიცინო კორპორაცია ევექსი - გლდანის ამბ.ცენტრი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თბილისი, ვაჟა-ფშაველას გამზ. </a:t>
                      </a:r>
                      <a:r>
                        <a:rPr lang="en-US" sz="1400" u="none" strike="noStrike" dirty="0">
                          <a:effectLst/>
                        </a:rPr>
                        <a:t>N40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8128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ევექსი - შპს დეკა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თბილისი, პ.ქავთარაძის </a:t>
                      </a:r>
                      <a:r>
                        <a:rPr lang="en-US" sz="1400" u="none" strike="noStrike" dirty="0">
                          <a:effectLst/>
                        </a:rPr>
                        <a:t>N16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176998"/>
              </p:ext>
            </p:extLst>
          </p:nvPr>
        </p:nvGraphicFramePr>
        <p:xfrm>
          <a:off x="1066800" y="3962398"/>
          <a:ext cx="7239000" cy="2514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79693"/>
                <a:gridCol w="2259307"/>
              </a:tblGrid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ბიომედიკა-გეორგია</a:t>
                      </a:r>
                      <a:endParaRPr lang="ka-GE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ოზურგეთი, ერისთავის 22</a:t>
                      </a:r>
                      <a:endParaRPr lang="ka-GE" sz="1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აჭარის ა/რ ონკოლოგიის ცენტრი</a:t>
                      </a:r>
                      <a:endParaRPr lang="ka-GE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ბათუმი, პუშკინის ქ. </a:t>
                      </a:r>
                      <a:r>
                        <a:rPr lang="en-US" sz="1400" u="none" strike="noStrike" dirty="0">
                          <a:effectLst/>
                        </a:rPr>
                        <a:t>N118</a:t>
                      </a:r>
                      <a:endParaRPr 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სანიტასი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ქ.ბათუმი გორგასლის 159 ბ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თამარის დასხლების საოჯახო მედიცინის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ბათუმი, ტბეთის ქ. </a:t>
                      </a:r>
                      <a:r>
                        <a:rPr lang="en-US" sz="1400" u="none" strike="noStrike" dirty="0">
                          <a:effectLst/>
                        </a:rPr>
                        <a:t>N4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0292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ევექსი - შპს უნიმედი აჭარა  - ბათუმის რეფერალური საავადმყოფო 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ბათუმი, ბაგრატიონის ქ. </a:t>
                      </a:r>
                      <a:r>
                        <a:rPr lang="en-US" sz="1400" u="none" strike="noStrike" dirty="0">
                          <a:effectLst/>
                        </a:rPr>
                        <a:t>N125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7267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მიმწოდებლად რეგისტრაციის მსურველი კლინიკები, </a:t>
            </a:r>
            <a:r>
              <a:rPr lang="ka-GE" sz="2000" b="1" dirty="0" smtClean="0">
                <a:solidFill>
                  <a:srgbClr val="C00000"/>
                </a:solidFill>
              </a:rPr>
              <a:t>იმერეთი (4), სამეგრელო (3)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511538"/>
              </p:ext>
            </p:extLst>
          </p:nvPr>
        </p:nvGraphicFramePr>
        <p:xfrm>
          <a:off x="457200" y="1752599"/>
          <a:ext cx="8001000" cy="46482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3872"/>
                <a:gridCol w="2497128"/>
              </a:tblGrid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ბომონდი</a:t>
                      </a:r>
                      <a:endParaRPr lang="ka-GE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ქუთაისი, ზ.გამსახურდიას </a:t>
                      </a:r>
                      <a:r>
                        <a:rPr lang="en-US" sz="1400" u="none" strike="noStrike">
                          <a:effectLst/>
                        </a:rPr>
                        <a:t>I </a:t>
                      </a:r>
                      <a:r>
                        <a:rPr lang="ka-GE" sz="1400" u="none" strike="noStrike">
                          <a:effectLst/>
                        </a:rPr>
                        <a:t>შესახ. </a:t>
                      </a:r>
                      <a:r>
                        <a:rPr lang="en-US" sz="1400" u="none" strike="noStrike">
                          <a:effectLst/>
                        </a:rPr>
                        <a:t>N15</a:t>
                      </a:r>
                      <a:endParaRPr lang="en-US" sz="1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საროველი ახალი სამედიცინო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ქუთაისი, 9 აპრილის ქ. </a:t>
                      </a:r>
                      <a:r>
                        <a:rPr lang="en-US" sz="1400" u="none" strike="noStrike">
                          <a:effectLst/>
                        </a:rPr>
                        <a:t>N8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"ლჯ და კომპანია - დასავლეთ საქართველოს ტუბერკულოზისა და ინფექციურ პათოლოგიათა ცენტრი"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ქუთაისი, ჩხობაძის ქ. </a:t>
                      </a:r>
                      <a:r>
                        <a:rPr lang="en-US" sz="1400" u="none" strike="noStrike">
                          <a:effectLst/>
                        </a:rPr>
                        <a:t>N20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ევექსი -  სს წმინდა ნიკოლოზის სახელობის ქირურგიული და ონკოლოგიური ცენტრი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 ქუთაისი, პ. იაშვილის ქ. </a:t>
                      </a:r>
                      <a:r>
                        <a:rPr lang="en-US" sz="1400" u="none" strike="noStrike">
                          <a:effectLst/>
                        </a:rPr>
                        <a:t>N9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ევექსი - სს სამედიცინო კორპორაცია ევექსი - ზუგდიდის რეფერალური ჰოსპიტალი 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ზუგდიდი, გამსახურდიას ქ. </a:t>
                      </a:r>
                      <a:r>
                        <a:rPr lang="en-US" sz="1400" u="none" strike="noStrike">
                          <a:effectLst/>
                        </a:rPr>
                        <a:t>N206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679839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შპს ავერსის კლინიკა (ფოთი)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ფოთი, რუსთაველის რკალი </a:t>
                      </a:r>
                      <a:r>
                        <a:rPr lang="en-US" sz="1400" u="none" strike="noStrike">
                          <a:effectLst/>
                        </a:rPr>
                        <a:t>N24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69168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შპს იკამედი ფოთი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ფოთი, ერეკლე </a:t>
                      </a:r>
                      <a:r>
                        <a:rPr lang="en-US" sz="1400" u="none" strike="noStrike" dirty="0">
                          <a:effectLst/>
                        </a:rPr>
                        <a:t>II N40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975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მიმწოდებლად რეგისტრაციის მსურველი კლინიკები, </a:t>
            </a:r>
            <a:r>
              <a:rPr lang="ka-GE" sz="2000" b="1" dirty="0" smtClean="0">
                <a:solidFill>
                  <a:srgbClr val="C00000"/>
                </a:solidFill>
              </a:rPr>
              <a:t>კახეთი(1), სამცხე(1)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138162"/>
              </p:ext>
            </p:extLst>
          </p:nvPr>
        </p:nvGraphicFramePr>
        <p:xfrm>
          <a:off x="533400" y="1828800"/>
          <a:ext cx="7696200" cy="3733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94201"/>
                <a:gridCol w="2401999"/>
              </a:tblGrid>
              <a:tr h="18669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ევექსი - შპს უნიმედი კახეთი-თელავის რეფერალური ჰოსპიტალი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თელავი, სეხნიაშვილის ქ. </a:t>
                      </a:r>
                      <a:r>
                        <a:rPr lang="en-US" sz="1400" u="none" strike="noStrike">
                          <a:effectLst/>
                        </a:rPr>
                        <a:t>N1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866900"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>
                          <a:effectLst/>
                        </a:rPr>
                        <a:t>ევექსი - შპს უნიმედი სამცხე - ახალციხის რეფერალური ჰოსპიტალი </a:t>
                      </a:r>
                      <a:endParaRPr lang="ka-GE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a-GE" sz="1400" u="none" strike="noStrike" dirty="0">
                          <a:effectLst/>
                        </a:rPr>
                        <a:t> ახალციხე, რუსთაველის ქ. </a:t>
                      </a:r>
                      <a:r>
                        <a:rPr lang="en-US" sz="1400" u="none" strike="noStrike" dirty="0">
                          <a:effectLst/>
                        </a:rPr>
                        <a:t>N105 </a:t>
                      </a:r>
                      <a:r>
                        <a:rPr lang="ka-GE" sz="1400" u="none" strike="noStrike" dirty="0">
                          <a:effectLst/>
                        </a:rPr>
                        <a:t>ა</a:t>
                      </a:r>
                      <a:endParaRPr lang="ka-G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757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ka-GE" sz="2000" b="1" dirty="0">
                <a:solidFill>
                  <a:srgbClr val="C00000"/>
                </a:solidFill>
              </a:rPr>
              <a:t>შედარებითი</a:t>
            </a:r>
            <a:r>
              <a:rPr lang="ka-GE" sz="2000" b="1" dirty="0">
                <a:solidFill>
                  <a:srgbClr val="C00000"/>
                </a:solidFill>
              </a:rPr>
              <a:t> ცხრილი</a:t>
            </a:r>
            <a:endParaRPr lang="en-US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404703"/>
              </p:ext>
            </p:extLst>
          </p:nvPr>
        </p:nvGraphicFramePr>
        <p:xfrm>
          <a:off x="685799" y="990605"/>
          <a:ext cx="7696201" cy="53339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34043"/>
                <a:gridCol w="1603120"/>
                <a:gridCol w="1965510"/>
                <a:gridCol w="1793528"/>
              </a:tblGrid>
              <a:tr h="77502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რეგიონი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ქალაქი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სერვისის მიმწოდებელი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 dirty="0">
                          <a:effectLst/>
                        </a:rPr>
                        <a:t>მსურველი</a:t>
                      </a:r>
                      <a:endParaRPr lang="ka-G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თბილისი</a:t>
                      </a:r>
                      <a:endParaRPr lang="ka-GE" sz="1600" b="1" i="0" u="none" strike="noStrike" dirty="0">
                        <a:solidFill>
                          <a:srgbClr val="C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თბილისი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16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3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აჭარა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ბათუმი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გურია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ლანჩხუთი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2000" b="1" u="none" strike="noStrike" dirty="0" smtClean="0">
                          <a:effectLst/>
                        </a:rPr>
                        <a:t>0</a:t>
                      </a:r>
                      <a:r>
                        <a:rPr lang="en-US" sz="2000" b="1" u="none" strike="noStrike" dirty="0">
                          <a:effectLst/>
                        </a:rPr>
                        <a:t> 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ოზურგეთი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იმერეთი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ქუთაისი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4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4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სამეგრელო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ზუგდიდი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ფოთი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2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შიდა ქართლი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გორი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2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კახეთი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გურჯაანი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თელავი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ქვემო ქართლი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რუსთავი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0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79914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a-GE" sz="1600" b="1" u="none" strike="noStrike" kern="1200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სამცხე-ჯავახეთი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a-GE" sz="1600" u="none" strike="noStrike">
                          <a:effectLst/>
                        </a:rPr>
                        <a:t>ახალციხე</a:t>
                      </a:r>
                      <a:endParaRPr lang="ka-GE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8073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სერვისის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მიწოდების</a:t>
            </a:r>
            <a:r>
              <a:rPr lang="en-US" sz="3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1">
                    <a:lumMod val="50000"/>
                  </a:schemeClr>
                </a:solidFill>
              </a:rPr>
              <a:t>პირობები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3600" dirty="0">
                <a:solidFill>
                  <a:schemeClr val="accent1">
                    <a:lumMod val="50000"/>
                  </a:schemeClr>
                </a:solidFill>
              </a:rPr>
            </a:b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C00000"/>
                </a:solidFill>
              </a:rPr>
              <a:t>სერვისის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მიმწოდებლების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მხრიდან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დაცული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უნდა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იყოს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  <a:endParaRPr lang="ka-GE" b="1" dirty="0" smtClean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 algn="just"/>
            <a:r>
              <a:rPr lang="en-US" sz="2200" b="1" dirty="0" err="1" smtClean="0">
                <a:solidFill>
                  <a:schemeClr val="accent1">
                    <a:lumMod val="50000"/>
                  </a:schemeClr>
                </a:solidFill>
              </a:rPr>
              <a:t>სერვისის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მიწოდების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პირობები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;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მედიკამენტების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უსაფრთხო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შენახვა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გაცემა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ცივი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ჯაჭვით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უზრუნველყოფა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ka-GE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en-US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პერსონალურ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მონაცემთა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დაცვის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უზრუნველყოფა</a:t>
            </a: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  <a:endParaRPr lang="ka-GE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დიაგნოსტიკის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უზრუნველყოფისთვის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მინიმალური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და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სავალდებულო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1">
                    <a:lumMod val="50000"/>
                  </a:schemeClr>
                </a:solidFill>
              </a:rPr>
              <a:t>მოთხოვნები</a:t>
            </a:r>
            <a:r>
              <a:rPr lang="en-US" sz="22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79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2000" b="1" dirty="0" err="1">
                <a:solidFill>
                  <a:srgbClr val="C00000"/>
                </a:solidFill>
              </a:rPr>
              <a:t>სერვისის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მიწოდების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პირობები</a:t>
            </a:r>
            <a:r>
              <a:rPr lang="en-US" sz="2000" b="1" dirty="0">
                <a:solidFill>
                  <a:srgbClr val="C00000"/>
                </a:solidFill>
              </a:rPr>
              <a:t>, </a:t>
            </a:r>
            <a:r>
              <a:rPr lang="en-US" sz="2000" b="1" dirty="0" err="1">
                <a:solidFill>
                  <a:srgbClr val="C00000"/>
                </a:solidFill>
              </a:rPr>
              <a:t>მედიკამენტების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უსაფრთხო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შენახვა</a:t>
            </a:r>
            <a:r>
              <a:rPr lang="en-US" sz="2000" b="1" dirty="0">
                <a:solidFill>
                  <a:srgbClr val="C00000"/>
                </a:solidFill>
              </a:rPr>
              <a:t>/</a:t>
            </a:r>
            <a:r>
              <a:rPr lang="en-US" sz="2000" b="1" dirty="0" err="1">
                <a:solidFill>
                  <a:srgbClr val="C00000"/>
                </a:solidFill>
              </a:rPr>
              <a:t>გაცემა</a:t>
            </a:r>
            <a:r>
              <a:rPr lang="en-US" sz="2000" b="1" dirty="0">
                <a:solidFill>
                  <a:srgbClr val="C00000"/>
                </a:solidFill>
              </a:rPr>
              <a:t>/</a:t>
            </a:r>
            <a:r>
              <a:rPr lang="en-US" sz="2000" b="1" dirty="0" err="1">
                <a:solidFill>
                  <a:srgbClr val="C00000"/>
                </a:solidFill>
              </a:rPr>
              <a:t>ცივი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ჯაჭვით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უზრუნველყოფა</a:t>
            </a:r>
            <a:r>
              <a:rPr lang="en-US" sz="2000" b="1" dirty="0">
                <a:solidFill>
                  <a:srgbClr val="C00000"/>
                </a:solidFill>
              </a:rPr>
              <a:t>:</a:t>
            </a:r>
            <a:br>
              <a:rPr lang="en-US" sz="2000" b="1" dirty="0">
                <a:solidFill>
                  <a:srgbClr val="C00000"/>
                </a:solidFill>
              </a:rPr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endParaRPr lang="en-US" sz="2000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900" b="1" dirty="0">
                <a:solidFill>
                  <a:srgbClr val="C00000"/>
                </a:solidFill>
              </a:rPr>
              <a:t>კვირაში 7 დღე </a:t>
            </a:r>
            <a:r>
              <a:rPr lang="ka-GE" sz="2900" dirty="0">
                <a:solidFill>
                  <a:schemeClr val="tx2">
                    <a:lumMod val="50000"/>
                  </a:schemeClr>
                </a:solidFill>
              </a:rPr>
              <a:t>სერვისის მიწოდება, </a:t>
            </a:r>
            <a:r>
              <a:rPr lang="ka-GE" sz="2900" b="1" dirty="0">
                <a:solidFill>
                  <a:srgbClr val="C00000"/>
                </a:solidFill>
              </a:rPr>
              <a:t>10-15კვ.მ ფართის </a:t>
            </a:r>
            <a:r>
              <a:rPr lang="ka-GE" sz="2900" b="1" dirty="0" smtClean="0">
                <a:solidFill>
                  <a:srgbClr val="C00000"/>
                </a:solidFill>
              </a:rPr>
              <a:t>ოთახი</a:t>
            </a:r>
          </a:p>
          <a:p>
            <a:pPr marL="0" indent="0" algn="just">
              <a:buNone/>
            </a:pPr>
            <a:endParaRPr lang="ka-GE" sz="2900" b="1" dirty="0">
              <a:solidFill>
                <a:srgbClr val="C000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b="1" dirty="0" err="1">
                <a:solidFill>
                  <a:srgbClr val="C00000"/>
                </a:solidFill>
              </a:rPr>
              <a:t>სათვალთვალო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 smtClean="0">
                <a:solidFill>
                  <a:srgbClr val="C00000"/>
                </a:solidFill>
              </a:rPr>
              <a:t>კამერ</a:t>
            </a:r>
            <a:r>
              <a:rPr lang="ka-GE" sz="2900" b="1" dirty="0" smtClean="0">
                <a:solidFill>
                  <a:srgbClr val="C00000"/>
                </a:solidFill>
              </a:rPr>
              <a:t>ა</a:t>
            </a:r>
            <a:r>
              <a:rPr lang="en-US" sz="2900" b="1" dirty="0" smtClean="0">
                <a:solidFill>
                  <a:srgbClr val="C00000"/>
                </a:solidFill>
              </a:rPr>
              <a:t>,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ჩანაწერის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შენახვა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მკურნალობის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სრულ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პერიოდზე</a:t>
            </a:r>
            <a:r>
              <a:rPr lang="ka-GE" sz="2900" dirty="0" smtClean="0">
                <a:solidFill>
                  <a:schemeClr val="tx2">
                    <a:lumMod val="50000"/>
                  </a:schemeClr>
                </a:solidFill>
              </a:rPr>
              <a:t>)</a:t>
            </a:r>
          </a:p>
          <a:p>
            <a:pPr marL="0" indent="0" algn="just">
              <a:buNone/>
            </a:pP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900" dirty="0" smtClean="0">
                <a:solidFill>
                  <a:schemeClr val="tx2">
                    <a:lumMod val="50000"/>
                  </a:schemeClr>
                </a:solidFill>
              </a:rPr>
              <a:t>დაცვისა და სიგნალიზაციის უზრუნველყოფა</a:t>
            </a:r>
          </a:p>
          <a:p>
            <a:pPr marL="0" indent="0" algn="just">
              <a:buNone/>
            </a:pP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b="1" dirty="0" err="1">
                <a:solidFill>
                  <a:srgbClr val="C00000"/>
                </a:solidFill>
              </a:rPr>
              <a:t>მედიკამენტის</a:t>
            </a:r>
            <a:r>
              <a:rPr lang="en-US" sz="2900" dirty="0">
                <a:solidFill>
                  <a:srgbClr val="C00000"/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საგნობრივ-რაოდენობრივი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აღრიცხვა</a:t>
            </a:r>
            <a:r>
              <a:rPr lang="en-US" sz="2900" dirty="0">
                <a:solidFill>
                  <a:srgbClr val="C00000"/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დალუქულ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დანომრილ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სპეციალურ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ჟურნალში</a:t>
            </a: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900" dirty="0" smtClean="0">
                <a:solidFill>
                  <a:schemeClr val="tx2">
                    <a:lumMod val="50000"/>
                  </a:schemeClr>
                </a:solidFill>
              </a:rPr>
              <a:t>მედიკამენტების შენახვასა და გაცემაზე </a:t>
            </a:r>
            <a:r>
              <a:rPr lang="ka-GE" sz="2900" b="1" dirty="0" smtClean="0">
                <a:solidFill>
                  <a:srgbClr val="C00000"/>
                </a:solidFill>
              </a:rPr>
              <a:t>პასუხისმგებელი პირის </a:t>
            </a:r>
            <a:r>
              <a:rPr lang="ka-GE" sz="2900" dirty="0" smtClean="0">
                <a:solidFill>
                  <a:schemeClr val="tx2">
                    <a:lumMod val="50000"/>
                  </a:schemeClr>
                </a:solidFill>
              </a:rPr>
              <a:t>გამოყოფა</a:t>
            </a:r>
          </a:p>
          <a:p>
            <a:pPr marL="0" indent="0" algn="just">
              <a:buNone/>
            </a:pP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sz="2900" dirty="0" smtClean="0">
                <a:solidFill>
                  <a:schemeClr val="tx2">
                    <a:lumMod val="50000"/>
                  </a:schemeClr>
                </a:solidFill>
              </a:rPr>
              <a:t>მედიკამენტების შესანახად, </a:t>
            </a:r>
            <a:r>
              <a:rPr lang="en-US" sz="2900" b="1" dirty="0" err="1">
                <a:solidFill>
                  <a:srgbClr val="C00000"/>
                </a:solidFill>
              </a:rPr>
              <a:t>ცეცხლგამძლე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კარადა-სეიფის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გამოყოფა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ასევე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ცივი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ჯაჭვის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უზრუნველსაყოფად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შესაბამისი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ინვენტარის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არსებობა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მედიკამენტის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გასაცემი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ოთახის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და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ცეცხლგამძლე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კარადა-სეიფის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დაკეტვა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და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დალუქვა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სამუშაო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საათების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დამთავრების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შემდეგ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n-US" sz="29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b="1" dirty="0" err="1">
                <a:solidFill>
                  <a:srgbClr val="C00000"/>
                </a:solidFill>
              </a:rPr>
              <a:t>მედიკამენტების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ხარჯვისა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და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ბრუნვის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შესახებ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ინფორმაციის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განმახორციელებლისათვის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მიწოდება</a:t>
            </a: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ka-GE" sz="29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dirty="0" err="1" smtClean="0">
                <a:solidFill>
                  <a:schemeClr val="tx2">
                    <a:lumMod val="50000"/>
                  </a:schemeClr>
                </a:solidFill>
              </a:rPr>
              <a:t>მკურნალობის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კომპონენტში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იმ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პაციენტების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ჩართვა</a:t>
            </a:r>
            <a:r>
              <a:rPr lang="en-US" sz="2900" b="1" dirty="0">
                <a:solidFill>
                  <a:srgbClr val="C00000"/>
                </a:solidFill>
              </a:rPr>
              <a:t>,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რომლებსაც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ელექტრონულ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პროგრამაში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უფიქსირდებათ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კომისიის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დადებითი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გადაწყვეტილება</a:t>
            </a:r>
            <a:r>
              <a:rPr lang="en-US" sz="29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ka-GE" sz="29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en-US" sz="29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900" b="1" dirty="0" err="1">
                <a:solidFill>
                  <a:srgbClr val="C00000"/>
                </a:solidFill>
              </a:rPr>
              <a:t>მკურნალობის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გვერდითი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sz="2900" b="1" dirty="0" err="1">
                <a:solidFill>
                  <a:srgbClr val="C00000"/>
                </a:solidFill>
              </a:rPr>
              <a:t>ეფექტების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პაციენტის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მკურნალობის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შეწყვეტისა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და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პაციენტის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გარდაცვალების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მიზეზების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ასახვა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(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შეტყობინების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მიღებიდან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არა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უგვიანეს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24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საათისა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)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ელექტრონულ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900" dirty="0" err="1">
                <a:solidFill>
                  <a:schemeClr val="tx2">
                    <a:lumMod val="50000"/>
                  </a:schemeClr>
                </a:solidFill>
              </a:rPr>
              <a:t>პროგრამაში</a:t>
            </a:r>
            <a:r>
              <a:rPr lang="en-US" sz="2900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8247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838200"/>
          </a:xfrm>
        </p:spPr>
        <p:txBody>
          <a:bodyPr>
            <a:normAutofit/>
          </a:bodyPr>
          <a:lstStyle/>
          <a:p>
            <a:r>
              <a:rPr lang="en-US" sz="1800" b="1" dirty="0" err="1">
                <a:solidFill>
                  <a:srgbClr val="C00000"/>
                </a:solidFill>
              </a:rPr>
              <a:t>პერსონალურ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err="1">
                <a:solidFill>
                  <a:srgbClr val="C00000"/>
                </a:solidFill>
              </a:rPr>
              <a:t>მონაცემთა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err="1">
                <a:solidFill>
                  <a:srgbClr val="C00000"/>
                </a:solidFill>
              </a:rPr>
              <a:t>დაცვის</a:t>
            </a:r>
            <a:r>
              <a:rPr lang="en-US" sz="1800" b="1" dirty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უზრუნველყოფა</a:t>
            </a:r>
            <a:r>
              <a:rPr lang="ka-GE" sz="1800" b="1" dirty="0">
                <a:solidFill>
                  <a:srgbClr val="C00000"/>
                </a:solidFill>
              </a:rPr>
              <a:t/>
            </a:r>
            <a:br>
              <a:rPr lang="ka-GE" sz="1800" b="1" dirty="0">
                <a:solidFill>
                  <a:srgbClr val="C00000"/>
                </a:solidFill>
              </a:rPr>
            </a:br>
            <a:endParaRPr lang="en-US" sz="1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382000" cy="6019800"/>
          </a:xfrm>
        </p:spPr>
        <p:txBody>
          <a:bodyPr>
            <a:normAutofit fontScale="40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უსაფრთხოების</a:t>
            </a:r>
            <a:r>
              <a:rPr lang="ka-GE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დოკუმენტის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/>
              <a:t>შემუშავება</a:t>
            </a:r>
            <a:r>
              <a:rPr lang="ka-GE" dirty="0" smtClean="0"/>
              <a:t> და თანამშრომლებისთვის გაცნობა</a:t>
            </a:r>
            <a:r>
              <a:rPr lang="ka-GE" dirty="0"/>
              <a:t>;</a:t>
            </a:r>
            <a:endParaRPr lang="ka-GE" dirty="0" smtClean="0"/>
          </a:p>
          <a:p>
            <a:pPr marL="0" indent="0">
              <a:buNone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 err="1" smtClean="0">
                <a:solidFill>
                  <a:srgbClr val="C00000"/>
                </a:solidFill>
              </a:rPr>
              <a:t>თანამშრომელი</a:t>
            </a:r>
            <a:r>
              <a:rPr lang="en-US" b="1" dirty="0">
                <a:solidFill>
                  <a:srgbClr val="C00000"/>
                </a:solidFill>
              </a:rPr>
              <a:t>,</a:t>
            </a:r>
            <a:r>
              <a:rPr lang="en-US" dirty="0"/>
              <a:t> </a:t>
            </a:r>
            <a:r>
              <a:rPr lang="en-US" dirty="0" err="1"/>
              <a:t>ვისაც</a:t>
            </a:r>
            <a:r>
              <a:rPr lang="en-US" dirty="0"/>
              <a:t> </a:t>
            </a:r>
            <a:r>
              <a:rPr lang="en-US" dirty="0" err="1"/>
              <a:t>ხელი</a:t>
            </a:r>
            <a:r>
              <a:rPr lang="en-US" dirty="0"/>
              <a:t> </a:t>
            </a:r>
            <a:r>
              <a:rPr lang="en-US" dirty="0" err="1"/>
              <a:t>მიუწვდება</a:t>
            </a:r>
            <a:r>
              <a:rPr lang="en-US" dirty="0"/>
              <a:t> </a:t>
            </a:r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მკურნალობის</a:t>
            </a:r>
            <a:r>
              <a:rPr lang="en-US" dirty="0"/>
              <a:t> </a:t>
            </a:r>
            <a:r>
              <a:rPr lang="en-US" dirty="0" err="1"/>
              <a:t>მონაცემებზე</a:t>
            </a:r>
            <a:r>
              <a:rPr lang="en-US" dirty="0"/>
              <a:t>, </a:t>
            </a:r>
            <a:r>
              <a:rPr lang="en-US" b="1" dirty="0" err="1">
                <a:solidFill>
                  <a:srgbClr val="C00000"/>
                </a:solidFill>
              </a:rPr>
              <a:t>ინდივიდუალურად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აგებს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პასუხს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საკუთარი</a:t>
            </a:r>
            <a:r>
              <a:rPr lang="en-US" dirty="0"/>
              <a:t> </a:t>
            </a:r>
            <a:r>
              <a:rPr lang="en-US" dirty="0" err="1"/>
              <a:t>სამუშაო</a:t>
            </a:r>
            <a:r>
              <a:rPr lang="en-US" dirty="0"/>
              <a:t> </a:t>
            </a:r>
            <a:r>
              <a:rPr lang="en-US" dirty="0" err="1"/>
              <a:t>ადგილის</a:t>
            </a:r>
            <a:r>
              <a:rPr lang="en-US" dirty="0"/>
              <a:t>, </a:t>
            </a:r>
            <a:r>
              <a:rPr lang="en-US" dirty="0" err="1"/>
              <a:t>კომპიუტერის</a:t>
            </a:r>
            <a:r>
              <a:rPr lang="en-US" dirty="0"/>
              <a:t> 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 smtClean="0"/>
              <a:t>კონფიდენციალურ</a:t>
            </a:r>
            <a:r>
              <a:rPr lang="en-US" dirty="0" smtClean="0"/>
              <a:t> </a:t>
            </a: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dirty="0" err="1"/>
              <a:t>შემცველი</a:t>
            </a:r>
            <a:r>
              <a:rPr lang="en-US" dirty="0"/>
              <a:t> </a:t>
            </a:r>
            <a:r>
              <a:rPr lang="en-US" dirty="0" err="1"/>
              <a:t>სხვა</a:t>
            </a:r>
            <a:r>
              <a:rPr lang="en-US" dirty="0"/>
              <a:t> </a:t>
            </a:r>
            <a:r>
              <a:rPr lang="en-US" dirty="0" err="1"/>
              <a:t>მოწყობილობების</a:t>
            </a:r>
            <a:r>
              <a:rPr lang="en-US" dirty="0"/>
              <a:t> </a:t>
            </a:r>
            <a:r>
              <a:rPr lang="en-US" dirty="0" err="1" smtClean="0"/>
              <a:t>დაცვაზე</a:t>
            </a:r>
            <a:r>
              <a:rPr lang="ka-GE" dirty="0"/>
              <a:t>;</a:t>
            </a:r>
            <a:endParaRPr lang="ka-GE" dirty="0" smtClean="0"/>
          </a:p>
          <a:p>
            <a:pPr marL="0" indent="0" algn="just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სივრცე</a:t>
            </a:r>
            <a:r>
              <a:rPr lang="en-US" dirty="0"/>
              <a:t>, </a:t>
            </a:r>
            <a:r>
              <a:rPr lang="en-US" dirty="0" err="1"/>
              <a:t>რომელშიც</a:t>
            </a:r>
            <a:r>
              <a:rPr lang="en-US" dirty="0"/>
              <a:t> </a:t>
            </a:r>
            <a:r>
              <a:rPr lang="en-US" dirty="0" err="1"/>
              <a:t>ინახება</a:t>
            </a:r>
            <a:r>
              <a:rPr lang="en-US" dirty="0"/>
              <a:t> </a:t>
            </a:r>
            <a:r>
              <a:rPr lang="en-US" dirty="0" err="1"/>
              <a:t>მონაცემების</a:t>
            </a:r>
            <a:r>
              <a:rPr lang="en-US" dirty="0"/>
              <a:t>, </a:t>
            </a:r>
            <a:r>
              <a:rPr lang="en-US" dirty="0" err="1"/>
              <a:t>როგორც</a:t>
            </a:r>
            <a:r>
              <a:rPr lang="en-US" dirty="0"/>
              <a:t> </a:t>
            </a:r>
            <a:r>
              <a:rPr lang="en-US" dirty="0" err="1"/>
              <a:t>ქაღალდის</a:t>
            </a:r>
            <a:r>
              <a:rPr lang="en-US" dirty="0"/>
              <a:t>  (</a:t>
            </a:r>
            <a:r>
              <a:rPr lang="en-US" dirty="0" err="1"/>
              <a:t>რეგისტრაციის</a:t>
            </a:r>
            <a:r>
              <a:rPr lang="en-US" dirty="0"/>
              <a:t> </a:t>
            </a:r>
            <a:r>
              <a:rPr lang="en-US" dirty="0" err="1"/>
              <a:t>ჟურნალები</a:t>
            </a:r>
            <a:r>
              <a:rPr lang="en-US" dirty="0"/>
              <a:t>, </a:t>
            </a:r>
            <a:r>
              <a:rPr lang="en-US" dirty="0" err="1"/>
              <a:t>შეტყობინების</a:t>
            </a:r>
            <a:r>
              <a:rPr lang="en-US" dirty="0"/>
              <a:t>/</a:t>
            </a:r>
            <a:r>
              <a:rPr lang="en-US" dirty="0" err="1"/>
              <a:t>ანგარიშის</a:t>
            </a:r>
            <a:r>
              <a:rPr lang="en-US" dirty="0"/>
              <a:t> </a:t>
            </a:r>
            <a:r>
              <a:rPr lang="en-US" dirty="0" err="1"/>
              <a:t>ფორმები</a:t>
            </a:r>
            <a:r>
              <a:rPr lang="en-US" dirty="0"/>
              <a:t>), </a:t>
            </a:r>
            <a:r>
              <a:rPr lang="en-US" dirty="0" err="1"/>
              <a:t>ისე</a:t>
            </a:r>
            <a:r>
              <a:rPr lang="en-US" dirty="0"/>
              <a:t> </a:t>
            </a:r>
            <a:r>
              <a:rPr lang="en-US" dirty="0" err="1"/>
              <a:t>ელექტრონული</a:t>
            </a:r>
            <a:r>
              <a:rPr lang="en-US" dirty="0"/>
              <a:t> </a:t>
            </a:r>
            <a:r>
              <a:rPr lang="en-US" dirty="0" err="1"/>
              <a:t>მატარებლები</a:t>
            </a:r>
            <a:r>
              <a:rPr lang="en-US" dirty="0"/>
              <a:t> (</a:t>
            </a:r>
            <a:r>
              <a:rPr lang="en-US" dirty="0" err="1"/>
              <a:t>კომპიუტერული</a:t>
            </a:r>
            <a:r>
              <a:rPr lang="en-US" dirty="0"/>
              <a:t> </a:t>
            </a: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dirty="0" err="1"/>
              <a:t>ბაზები</a:t>
            </a:r>
            <a:r>
              <a:rPr lang="en-US" dirty="0"/>
              <a:t>), </a:t>
            </a:r>
            <a:r>
              <a:rPr lang="en-US" dirty="0" err="1"/>
              <a:t>განთავსებული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იყოს</a:t>
            </a:r>
            <a:r>
              <a:rPr lang="en-US" dirty="0"/>
              <a:t>  </a:t>
            </a:r>
            <a:r>
              <a:rPr lang="en-US" b="1" dirty="0" err="1">
                <a:solidFill>
                  <a:srgbClr val="C00000"/>
                </a:solidFill>
              </a:rPr>
              <a:t>უსაფრთხო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ოთახში</a:t>
            </a:r>
            <a:r>
              <a:rPr lang="en-US" b="1" dirty="0">
                <a:solidFill>
                  <a:srgbClr val="C00000"/>
                </a:solidFill>
              </a:rPr>
              <a:t>,</a:t>
            </a:r>
            <a:r>
              <a:rPr lang="en-US" dirty="0"/>
              <a:t>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იკეტება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სადაც</a:t>
            </a:r>
            <a:r>
              <a:rPr lang="en-US" dirty="0"/>
              <a:t> </a:t>
            </a:r>
            <a:r>
              <a:rPr lang="en-US" dirty="0" err="1"/>
              <a:t>შესვლაზეც</a:t>
            </a:r>
            <a:r>
              <a:rPr lang="en-US" dirty="0"/>
              <a:t> </a:t>
            </a:r>
            <a:r>
              <a:rPr lang="en-US" dirty="0" err="1"/>
              <a:t>დაწესებულია</a:t>
            </a:r>
            <a:r>
              <a:rPr lang="en-US" dirty="0"/>
              <a:t> </a:t>
            </a:r>
            <a:r>
              <a:rPr lang="en-US" dirty="0" err="1" smtClean="0"/>
              <a:t>შეზღუდვები</a:t>
            </a:r>
            <a:r>
              <a:rPr lang="ka-GE" dirty="0"/>
              <a:t>;</a:t>
            </a:r>
            <a:endParaRPr lang="ka-GE" dirty="0" smtClean="0"/>
          </a:p>
          <a:p>
            <a:pPr marL="0" indent="0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rgbClr val="C00000"/>
                </a:solidFill>
              </a:rPr>
              <a:t>ქაღალდის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ფორმები</a:t>
            </a:r>
            <a:r>
              <a:rPr lang="en-US" dirty="0"/>
              <a:t>, </a:t>
            </a:r>
            <a:r>
              <a:rPr lang="en-US" dirty="0" err="1"/>
              <a:t>რომლებიც</a:t>
            </a:r>
            <a:r>
              <a:rPr lang="en-US" dirty="0"/>
              <a:t> </a:t>
            </a:r>
            <a:r>
              <a:rPr lang="en-US" dirty="0" err="1"/>
              <a:t>მოიცავს</a:t>
            </a:r>
            <a:r>
              <a:rPr lang="en-US" dirty="0"/>
              <a:t> </a:t>
            </a:r>
            <a:r>
              <a:rPr lang="en-US" dirty="0" err="1"/>
              <a:t>პიროვნების</a:t>
            </a:r>
            <a:r>
              <a:rPr lang="en-US" dirty="0"/>
              <a:t> </a:t>
            </a:r>
            <a:r>
              <a:rPr lang="en-US" dirty="0" err="1"/>
              <a:t>საიდენტიფიკაციო</a:t>
            </a:r>
            <a:r>
              <a:rPr lang="en-US" dirty="0"/>
              <a:t> </a:t>
            </a:r>
            <a:r>
              <a:rPr lang="en-US" dirty="0" err="1"/>
              <a:t>ინფორმაციას</a:t>
            </a:r>
            <a:r>
              <a:rPr lang="en-US" dirty="0"/>
              <a:t>,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ინახებოდეს</a:t>
            </a:r>
            <a:r>
              <a:rPr lang="en-US" dirty="0"/>
              <a:t> </a:t>
            </a:r>
            <a:r>
              <a:rPr lang="en-US" dirty="0" err="1"/>
              <a:t>სპეციალურ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ჩაკეტილ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კარადაში</a:t>
            </a:r>
            <a:r>
              <a:rPr lang="en-US" b="1" dirty="0">
                <a:solidFill>
                  <a:srgbClr val="C00000"/>
                </a:solidFill>
              </a:rPr>
              <a:t>/</a:t>
            </a:r>
            <a:r>
              <a:rPr lang="en-US" b="1" dirty="0" err="1">
                <a:solidFill>
                  <a:srgbClr val="C00000"/>
                </a:solidFill>
              </a:rPr>
              <a:t>სეიფში</a:t>
            </a:r>
            <a:r>
              <a:rPr lang="ka-GE" b="1" dirty="0">
                <a:solidFill>
                  <a:srgbClr val="C0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კონფიდენციალური</a:t>
            </a:r>
            <a:r>
              <a:rPr lang="en-US" dirty="0"/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დოკუმენტაციის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განადგურება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მოხდეს</a:t>
            </a:r>
            <a:r>
              <a:rPr lang="en-US" dirty="0"/>
              <a:t> </a:t>
            </a:r>
            <a:r>
              <a:rPr lang="en-US" dirty="0" err="1"/>
              <a:t>სპეციალური</a:t>
            </a:r>
            <a:r>
              <a:rPr lang="en-US" dirty="0"/>
              <a:t> </a:t>
            </a:r>
            <a:r>
              <a:rPr lang="en-US" dirty="0" err="1"/>
              <a:t>ქაღალდის</a:t>
            </a:r>
            <a:r>
              <a:rPr lang="en-US" dirty="0"/>
              <a:t> </a:t>
            </a:r>
            <a:r>
              <a:rPr lang="en-US" dirty="0" err="1"/>
              <a:t>დამჭრელი</a:t>
            </a:r>
            <a:r>
              <a:rPr lang="en-US" dirty="0"/>
              <a:t> </a:t>
            </a:r>
            <a:r>
              <a:rPr lang="en-US" dirty="0" err="1"/>
              <a:t>აპარატების</a:t>
            </a:r>
            <a:r>
              <a:rPr lang="en-US" dirty="0"/>
              <a:t> </a:t>
            </a:r>
            <a:r>
              <a:rPr lang="en-US" dirty="0" err="1" smtClean="0"/>
              <a:t>მეშვეობით</a:t>
            </a:r>
            <a:r>
              <a:rPr lang="ka-GE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dirty="0" err="1"/>
              <a:t>ბაზასთან</a:t>
            </a:r>
            <a:r>
              <a:rPr lang="en-US" dirty="0"/>
              <a:t> </a:t>
            </a:r>
            <a:r>
              <a:rPr lang="en-US" dirty="0" err="1"/>
              <a:t>მომუშავე</a:t>
            </a:r>
            <a:r>
              <a:rPr lang="en-US" dirty="0"/>
              <a:t> </a:t>
            </a:r>
            <a:r>
              <a:rPr lang="en-US" dirty="0" err="1"/>
              <a:t>პასუხისმგებელ</a:t>
            </a:r>
            <a:r>
              <a:rPr lang="en-US" dirty="0"/>
              <a:t> </a:t>
            </a:r>
            <a:r>
              <a:rPr lang="en-US" dirty="0" err="1"/>
              <a:t>პირებს</a:t>
            </a:r>
            <a:r>
              <a:rPr lang="en-US" dirty="0"/>
              <a:t> </a:t>
            </a:r>
            <a:r>
              <a:rPr lang="en-US" dirty="0" err="1"/>
              <a:t>ეძლევათ</a:t>
            </a:r>
            <a:r>
              <a:rPr lang="en-US" dirty="0"/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უნიკალური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სახელი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dirty="0"/>
              <a:t>(user name)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საშვი</a:t>
            </a:r>
            <a:r>
              <a:rPr lang="en-US" dirty="0"/>
              <a:t> (password);  </a:t>
            </a:r>
            <a:endParaRPr lang="ka-GE" dirty="0" smtClean="0"/>
          </a:p>
          <a:p>
            <a:pPr marL="0" indent="0">
              <a:buNone/>
            </a:pPr>
            <a:endParaRPr lang="ka-G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dirty="0" err="1"/>
              <a:t>ბაზის</a:t>
            </a:r>
            <a:r>
              <a:rPr lang="en-US" dirty="0"/>
              <a:t> </a:t>
            </a:r>
            <a:r>
              <a:rPr lang="en-US" dirty="0" err="1"/>
              <a:t>მომხმარებლებს</a:t>
            </a:r>
            <a:r>
              <a:rPr lang="en-US" dirty="0"/>
              <a:t> </a:t>
            </a:r>
            <a:r>
              <a:rPr lang="en-US" dirty="0" err="1"/>
              <a:t>ენიჭებათ</a:t>
            </a:r>
            <a:r>
              <a:rPr lang="en-US" dirty="0"/>
              <a:t> </a:t>
            </a:r>
            <a:r>
              <a:rPr lang="en-US" dirty="0" err="1"/>
              <a:t>მონაცემებთან</a:t>
            </a:r>
            <a:r>
              <a:rPr lang="en-US" dirty="0"/>
              <a:t> </a:t>
            </a:r>
            <a:r>
              <a:rPr lang="en-US" dirty="0" err="1"/>
              <a:t>ხელმისაწვდომობის</a:t>
            </a:r>
            <a:r>
              <a:rPr lang="en-US" dirty="0"/>
              <a:t> (data access-</a:t>
            </a:r>
            <a:r>
              <a:rPr lang="en-US" dirty="0" err="1"/>
              <a:t>ის</a:t>
            </a:r>
            <a:r>
              <a:rPr lang="en-US" dirty="0"/>
              <a:t>) </a:t>
            </a:r>
            <a:r>
              <a:rPr lang="en-US" sz="3300" b="1" dirty="0" err="1">
                <a:solidFill>
                  <a:srgbClr val="C00000"/>
                </a:solidFill>
              </a:rPr>
              <a:t>სხვადასხვა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 smtClean="0">
                <a:solidFill>
                  <a:srgbClr val="C00000"/>
                </a:solidFill>
              </a:rPr>
              <a:t>პრივილეგია</a:t>
            </a:r>
            <a:r>
              <a:rPr lang="ka-GE" sz="3300" b="1" dirty="0" smtClean="0">
                <a:solidFill>
                  <a:srgbClr val="C0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sz="33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თანამშრომელი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შეამჩნევს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ეჭვს</a:t>
            </a:r>
            <a:r>
              <a:rPr lang="en-US" dirty="0"/>
              <a:t> </a:t>
            </a:r>
            <a:r>
              <a:rPr lang="en-US" dirty="0" err="1"/>
              <a:t>შეიტანს</a:t>
            </a:r>
            <a:r>
              <a:rPr lang="en-US" dirty="0"/>
              <a:t> </a:t>
            </a:r>
            <a:r>
              <a:rPr lang="en-US" dirty="0" err="1"/>
              <a:t>მონაცემთა</a:t>
            </a:r>
            <a:r>
              <a:rPr lang="en-US" dirty="0"/>
              <a:t> </a:t>
            </a:r>
            <a:r>
              <a:rPr lang="en-US" dirty="0" err="1"/>
              <a:t>უსაფრთხოების</a:t>
            </a:r>
            <a:r>
              <a:rPr lang="en-US" dirty="0"/>
              <a:t>/</a:t>
            </a:r>
            <a:r>
              <a:rPr lang="en-US" dirty="0" err="1"/>
              <a:t>კონფიდენციალობის</a:t>
            </a:r>
            <a:r>
              <a:rPr lang="en-US" dirty="0"/>
              <a:t> </a:t>
            </a:r>
            <a:r>
              <a:rPr lang="en-US" dirty="0" err="1"/>
              <a:t>დარღვევაზე</a:t>
            </a:r>
            <a:r>
              <a:rPr lang="en-US" dirty="0"/>
              <a:t>, </a:t>
            </a:r>
            <a:r>
              <a:rPr lang="en-US" dirty="0" err="1"/>
              <a:t>ვალდებულია</a:t>
            </a:r>
            <a:r>
              <a:rPr lang="en-US" dirty="0"/>
              <a:t>,  </a:t>
            </a:r>
            <a:r>
              <a:rPr lang="en-US" sz="3300" b="1" dirty="0" err="1">
                <a:solidFill>
                  <a:srgbClr val="C00000"/>
                </a:solidFill>
              </a:rPr>
              <a:t>შეატყობინოს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ka-GE" sz="3300" b="1" dirty="0" smtClean="0">
                <a:solidFill>
                  <a:srgbClr val="C00000"/>
                </a:solidFill>
              </a:rPr>
              <a:t> </a:t>
            </a:r>
            <a:r>
              <a:rPr lang="en-US" sz="3300" b="1" dirty="0" err="1" smtClean="0">
                <a:solidFill>
                  <a:srgbClr val="C00000"/>
                </a:solidFill>
              </a:rPr>
              <a:t>დაწესებულების</a:t>
            </a:r>
            <a:r>
              <a:rPr lang="en-US" sz="3300" b="1" dirty="0" smtClean="0">
                <a:solidFill>
                  <a:srgbClr val="C00000"/>
                </a:solidFill>
              </a:rPr>
              <a:t> </a:t>
            </a:r>
            <a:r>
              <a:rPr lang="en-US" sz="3300" b="1" dirty="0" err="1" smtClean="0">
                <a:solidFill>
                  <a:srgbClr val="C00000"/>
                </a:solidFill>
              </a:rPr>
              <a:t>ხელმძღვანელობას</a:t>
            </a:r>
            <a:r>
              <a:rPr lang="ka-GE" sz="3300" b="1" dirty="0" smtClean="0">
                <a:solidFill>
                  <a:srgbClr val="C0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sz="33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/>
              <a:t>კონფიდენციალობის</a:t>
            </a:r>
            <a:r>
              <a:rPr lang="en-US" dirty="0"/>
              <a:t> </a:t>
            </a:r>
            <a:r>
              <a:rPr lang="en-US" dirty="0" err="1"/>
              <a:t>დარღვევის</a:t>
            </a:r>
            <a:r>
              <a:rPr lang="en-US" dirty="0"/>
              <a:t> </a:t>
            </a:r>
            <a:r>
              <a:rPr lang="en-US" dirty="0" err="1"/>
              <a:t>ნებისმიერი</a:t>
            </a:r>
            <a:r>
              <a:rPr lang="en-US" dirty="0"/>
              <a:t> </a:t>
            </a:r>
            <a:r>
              <a:rPr lang="en-US" dirty="0" err="1"/>
              <a:t>შემთხვევა</a:t>
            </a:r>
            <a:r>
              <a:rPr lang="en-US" dirty="0"/>
              <a:t> </a:t>
            </a:r>
            <a:r>
              <a:rPr lang="en-US" dirty="0" err="1"/>
              <a:t>ექვემდებარება</a:t>
            </a:r>
            <a:r>
              <a:rPr lang="en-US" dirty="0"/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დაუყოვნებლივ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 smtClean="0">
                <a:solidFill>
                  <a:srgbClr val="C00000"/>
                </a:solidFill>
              </a:rPr>
              <a:t>გამოძიებას</a:t>
            </a:r>
            <a:r>
              <a:rPr lang="ka-GE" sz="3300" b="1" dirty="0" smtClean="0">
                <a:solidFill>
                  <a:srgbClr val="C0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sz="3300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 smtClean="0"/>
              <a:t>კონფიდენციალობის</a:t>
            </a:r>
            <a:r>
              <a:rPr lang="en-US" dirty="0" smtClean="0"/>
              <a:t> </a:t>
            </a:r>
            <a:r>
              <a:rPr lang="en-US" dirty="0" err="1"/>
              <a:t>დარღვევის</a:t>
            </a:r>
            <a:r>
              <a:rPr lang="en-US" dirty="0"/>
              <a:t> </a:t>
            </a:r>
            <a:r>
              <a:rPr lang="en-US" dirty="0" err="1"/>
              <a:t>ყოველი</a:t>
            </a:r>
            <a:r>
              <a:rPr lang="en-US" dirty="0"/>
              <a:t> </a:t>
            </a:r>
            <a:r>
              <a:rPr lang="en-US" dirty="0" err="1"/>
              <a:t>შემთხვევა</a:t>
            </a:r>
            <a:r>
              <a:rPr lang="en-US" dirty="0"/>
              <a:t>, </a:t>
            </a:r>
            <a:r>
              <a:rPr lang="en-US" dirty="0" err="1"/>
              <a:t>რომელიც</a:t>
            </a:r>
            <a:r>
              <a:rPr lang="en-US" dirty="0"/>
              <a:t> </a:t>
            </a:r>
            <a:r>
              <a:rPr lang="en-US" dirty="0" err="1"/>
              <a:t>უკავშირდება</a:t>
            </a:r>
            <a:r>
              <a:rPr lang="en-US" dirty="0"/>
              <a:t> </a:t>
            </a:r>
            <a:r>
              <a:rPr lang="en-US" dirty="0" err="1"/>
              <a:t>ერთი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რამდენიმე</a:t>
            </a:r>
            <a:r>
              <a:rPr lang="en-US" dirty="0"/>
              <a:t> </a:t>
            </a:r>
            <a:r>
              <a:rPr lang="en-US" dirty="0" err="1"/>
              <a:t>ინდივიდის</a:t>
            </a:r>
            <a:r>
              <a:rPr lang="en-US" dirty="0"/>
              <a:t> </a:t>
            </a:r>
            <a:r>
              <a:rPr lang="en-US" dirty="0" err="1"/>
              <a:t>შესახებ</a:t>
            </a:r>
            <a:r>
              <a:rPr lang="en-US" dirty="0"/>
              <a:t> </a:t>
            </a:r>
            <a:r>
              <a:rPr lang="en-US" dirty="0" err="1"/>
              <a:t>კონფიდენციალური</a:t>
            </a:r>
            <a:r>
              <a:rPr lang="en-US" dirty="0"/>
              <a:t> </a:t>
            </a:r>
            <a:r>
              <a:rPr lang="en-US" dirty="0" err="1"/>
              <a:t>ინფორმაციის</a:t>
            </a:r>
            <a:r>
              <a:rPr lang="en-US" dirty="0"/>
              <a:t> </a:t>
            </a:r>
            <a:r>
              <a:rPr lang="en-US" dirty="0" err="1"/>
              <a:t>გამჟღავნებას</a:t>
            </a:r>
            <a:r>
              <a:rPr lang="en-US" dirty="0"/>
              <a:t>/</a:t>
            </a:r>
            <a:r>
              <a:rPr lang="en-US" dirty="0" err="1"/>
              <a:t>გაჟონვას</a:t>
            </a:r>
            <a:r>
              <a:rPr lang="en-US" dirty="0"/>
              <a:t>, </a:t>
            </a:r>
            <a:r>
              <a:rPr lang="en-US" dirty="0" err="1"/>
              <a:t>ექვემდებარება</a:t>
            </a:r>
            <a:r>
              <a:rPr lang="en-US" dirty="0"/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რეაგირებას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არსებული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კანონმდებლობის</a:t>
            </a:r>
            <a:r>
              <a:rPr lang="en-US" sz="3300" b="1" dirty="0">
                <a:solidFill>
                  <a:srgbClr val="C00000"/>
                </a:solidFill>
              </a:rPr>
              <a:t> </a:t>
            </a:r>
            <a:r>
              <a:rPr lang="en-US" sz="3300" b="1" dirty="0" err="1">
                <a:solidFill>
                  <a:srgbClr val="C00000"/>
                </a:solidFill>
              </a:rPr>
              <a:t>მიხედვით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3742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2000" b="1" dirty="0" err="1">
                <a:solidFill>
                  <a:srgbClr val="C00000"/>
                </a:solidFill>
              </a:rPr>
              <a:t>დიაგნოსტიკის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უზრუნველყოფისთვის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მინიმალური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მოთხოვნები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თითოეულ</a:t>
            </a:r>
            <a:r>
              <a:rPr lang="en-US" dirty="0"/>
              <a:t> </a:t>
            </a:r>
            <a:r>
              <a:rPr lang="en-US" dirty="0" err="1"/>
              <a:t>კვლევაზე</a:t>
            </a:r>
            <a:r>
              <a:rPr lang="en-US" dirty="0"/>
              <a:t> </a:t>
            </a:r>
            <a:r>
              <a:rPr lang="en-US" dirty="0" err="1"/>
              <a:t>დამტკიცებული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სტანდარტული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ოპერაციული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პროცედურები</a:t>
            </a:r>
            <a:r>
              <a:rPr lang="en-US" b="1" dirty="0">
                <a:solidFill>
                  <a:srgbClr val="C00000"/>
                </a:solidFill>
              </a:rPr>
              <a:t> (SOP)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მათი</a:t>
            </a:r>
            <a:r>
              <a:rPr lang="en-US" dirty="0"/>
              <a:t> </a:t>
            </a:r>
            <a:r>
              <a:rPr lang="en-US" dirty="0" err="1"/>
              <a:t>შესრულების</a:t>
            </a:r>
            <a:r>
              <a:rPr lang="en-US" dirty="0"/>
              <a:t> </a:t>
            </a:r>
            <a:r>
              <a:rPr lang="en-US" dirty="0" err="1"/>
              <a:t>მონიტორინგის</a:t>
            </a:r>
            <a:r>
              <a:rPr lang="en-US" dirty="0"/>
              <a:t> </a:t>
            </a:r>
            <a:r>
              <a:rPr lang="en-US" dirty="0" err="1" smtClean="0"/>
              <a:t>სისტემა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ლაბორატორიული</a:t>
            </a:r>
            <a:r>
              <a:rPr lang="en-US" dirty="0"/>
              <a:t> </a:t>
            </a:r>
            <a:r>
              <a:rPr lang="en-US" dirty="0" err="1"/>
              <a:t>კვლევების</a:t>
            </a:r>
            <a:r>
              <a:rPr lang="en-US" dirty="0"/>
              <a:t> </a:t>
            </a:r>
            <a:r>
              <a:rPr lang="en-US" dirty="0" err="1"/>
              <a:t>განხორციელებისათვის</a:t>
            </a:r>
            <a:r>
              <a:rPr lang="en-US" dirty="0"/>
              <a:t> </a:t>
            </a:r>
            <a:r>
              <a:rPr lang="en-US" dirty="0" err="1"/>
              <a:t>საჭირო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მატერიალურ-ტექნიკური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ბაზა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კანონმდებლობით</a:t>
            </a:r>
            <a:r>
              <a:rPr lang="en-US" dirty="0"/>
              <a:t> </a:t>
            </a:r>
            <a:r>
              <a:rPr lang="en-US" dirty="0" err="1"/>
              <a:t>დადგენილი</a:t>
            </a:r>
            <a:r>
              <a:rPr lang="en-US" dirty="0"/>
              <a:t> </a:t>
            </a:r>
            <a:r>
              <a:rPr lang="en-US" dirty="0" err="1"/>
              <a:t>წესის</a:t>
            </a:r>
            <a:r>
              <a:rPr lang="en-US" dirty="0"/>
              <a:t> </a:t>
            </a:r>
            <a:r>
              <a:rPr lang="en-US" dirty="0" err="1"/>
              <a:t>შესაბამისად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სერტიფიცირებული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პერსონალი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ka-GE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სერვისის</a:t>
            </a:r>
            <a:r>
              <a:rPr lang="en-US" dirty="0"/>
              <a:t> </a:t>
            </a:r>
            <a:r>
              <a:rPr lang="en-US" dirty="0" err="1"/>
              <a:t>განხორციელება</a:t>
            </a:r>
            <a:r>
              <a:rPr lang="en-US" dirty="0"/>
              <a:t> </a:t>
            </a:r>
            <a:r>
              <a:rPr lang="en-US" dirty="0" err="1"/>
              <a:t>პაციენტის</a:t>
            </a:r>
            <a:r>
              <a:rPr lang="en-US" dirty="0"/>
              <a:t> </a:t>
            </a:r>
            <a:r>
              <a:rPr lang="en-US" dirty="0" err="1"/>
              <a:t>მიმართვიდან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მაქსიმუმ</a:t>
            </a:r>
            <a:r>
              <a:rPr lang="en-US" b="1" dirty="0">
                <a:solidFill>
                  <a:srgbClr val="C00000"/>
                </a:solidFill>
              </a:rPr>
              <a:t>  5 </a:t>
            </a:r>
            <a:r>
              <a:rPr lang="en-US" b="1" dirty="0" err="1">
                <a:solidFill>
                  <a:srgbClr val="C00000"/>
                </a:solidFill>
              </a:rPr>
              <a:t>სამუშაო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დღის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განმავლობაში</a:t>
            </a:r>
            <a:r>
              <a:rPr lang="ka-GE" b="1" dirty="0">
                <a:solidFill>
                  <a:srgbClr val="C00000"/>
                </a:solidFill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პროგრამით</a:t>
            </a:r>
            <a:r>
              <a:rPr lang="en-US" dirty="0"/>
              <a:t> </a:t>
            </a:r>
            <a:r>
              <a:rPr lang="en-US" dirty="0" err="1"/>
              <a:t>განსაზღვრული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ყველა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კვლევის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ჩატარების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შესაძლებლობა</a:t>
            </a:r>
            <a:r>
              <a:rPr lang="en-US" b="1" dirty="0">
                <a:solidFill>
                  <a:srgbClr val="C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5638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err="1">
                <a:solidFill>
                  <a:srgbClr val="C00000"/>
                </a:solidFill>
              </a:rPr>
              <a:t>დიაგნოსტიკის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>
                <a:solidFill>
                  <a:srgbClr val="C00000"/>
                </a:solidFill>
              </a:rPr>
              <a:t>უზრუნველყოფისთვის</a:t>
            </a:r>
            <a:r>
              <a:rPr lang="en-US" sz="2000" b="1" dirty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სავალდებულო</a:t>
            </a:r>
            <a:r>
              <a:rPr lang="en-US" sz="2000" b="1" dirty="0" smtClean="0">
                <a:solidFill>
                  <a:srgbClr val="C00000"/>
                </a:solidFill>
              </a:rPr>
              <a:t> </a:t>
            </a:r>
            <a:r>
              <a:rPr lang="en-US" sz="2000" b="1" dirty="0" err="1" smtClean="0">
                <a:solidFill>
                  <a:srgbClr val="C00000"/>
                </a:solidFill>
              </a:rPr>
              <a:t>მოთხოვნები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1"/>
            <a:ext cx="8686800" cy="4876800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dirty="0"/>
              <a:t>HCV </a:t>
            </a:r>
            <a:r>
              <a:rPr lang="en-US" dirty="0" err="1"/>
              <a:t>ინფექციის</a:t>
            </a:r>
            <a:r>
              <a:rPr lang="en-US" dirty="0"/>
              <a:t> </a:t>
            </a:r>
            <a:r>
              <a:rPr lang="en-US" dirty="0" err="1"/>
              <a:t>დეტექციისათვის</a:t>
            </a:r>
            <a:r>
              <a:rPr lang="en-US" dirty="0"/>
              <a:t> </a:t>
            </a:r>
            <a:r>
              <a:rPr lang="en-US" dirty="0" err="1"/>
              <a:t>სისხლში</a:t>
            </a:r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</a:rPr>
              <a:t>HCV </a:t>
            </a:r>
            <a:r>
              <a:rPr lang="en-US" b="1" dirty="0" err="1">
                <a:solidFill>
                  <a:srgbClr val="C00000"/>
                </a:solidFill>
              </a:rPr>
              <a:t>რნმ-ის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რაოდენობრივი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განსაზღვრა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რეალურ</a:t>
            </a:r>
            <a:r>
              <a:rPr lang="en-US" dirty="0"/>
              <a:t> </a:t>
            </a:r>
            <a:r>
              <a:rPr lang="en-US" dirty="0" err="1"/>
              <a:t>დროში</a:t>
            </a:r>
            <a:r>
              <a:rPr lang="en-US" dirty="0"/>
              <a:t>, </a:t>
            </a:r>
            <a:r>
              <a:rPr lang="en-US" dirty="0" err="1"/>
              <a:t>პჯრ</a:t>
            </a:r>
            <a:r>
              <a:rPr lang="en-US" dirty="0"/>
              <a:t> </a:t>
            </a:r>
            <a:r>
              <a:rPr lang="en-US" dirty="0" err="1" smtClean="0"/>
              <a:t>მეთოდით</a:t>
            </a:r>
            <a:r>
              <a:rPr lang="ka-GE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rgbClr val="C00000"/>
                </a:solidFill>
              </a:rPr>
              <a:t>C </a:t>
            </a:r>
            <a:r>
              <a:rPr lang="en-US" b="1" dirty="0" err="1">
                <a:solidFill>
                  <a:srgbClr val="C00000"/>
                </a:solidFill>
              </a:rPr>
              <a:t>ჰეპატიტის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ვირუსის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გენოტიპირება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err="1"/>
              <a:t>რეალურ</a:t>
            </a:r>
            <a:r>
              <a:rPr lang="en-US" dirty="0"/>
              <a:t> </a:t>
            </a:r>
            <a:r>
              <a:rPr lang="en-US" dirty="0" err="1"/>
              <a:t>დროში</a:t>
            </a:r>
            <a:r>
              <a:rPr lang="en-US" dirty="0"/>
              <a:t> </a:t>
            </a:r>
            <a:r>
              <a:rPr lang="en-US" dirty="0" err="1"/>
              <a:t>პჯრ</a:t>
            </a:r>
            <a:r>
              <a:rPr lang="en-US" dirty="0"/>
              <a:t> </a:t>
            </a:r>
            <a:r>
              <a:rPr lang="en-US" dirty="0" err="1"/>
              <a:t>ან</a:t>
            </a:r>
            <a:r>
              <a:rPr lang="en-US" dirty="0"/>
              <a:t> </a:t>
            </a:r>
            <a:r>
              <a:rPr lang="en-US" dirty="0" err="1"/>
              <a:t>ხაზობრივი</a:t>
            </a:r>
            <a:r>
              <a:rPr lang="en-US" dirty="0"/>
              <a:t> </a:t>
            </a:r>
            <a:r>
              <a:rPr lang="en-US" dirty="0" err="1"/>
              <a:t>ჰიბრიდიზაციის</a:t>
            </a:r>
            <a:r>
              <a:rPr lang="en-US" dirty="0"/>
              <a:t> </a:t>
            </a:r>
            <a:r>
              <a:rPr lang="en-US" dirty="0" err="1" smtClean="0"/>
              <a:t>მეთოდით</a:t>
            </a:r>
            <a:r>
              <a:rPr lang="ka-GE" dirty="0" smtClean="0"/>
              <a:t>;</a:t>
            </a:r>
          </a:p>
          <a:p>
            <a:pPr marL="0" indent="0" algn="just">
              <a:buNone/>
            </a:pPr>
            <a:endParaRPr lang="en-US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dirty="0" err="1"/>
              <a:t>იმ</a:t>
            </a:r>
            <a:r>
              <a:rPr lang="en-US" dirty="0"/>
              <a:t> </a:t>
            </a:r>
            <a:r>
              <a:rPr lang="en-US" dirty="0" err="1"/>
              <a:t>კვლევებზე</a:t>
            </a:r>
            <a:r>
              <a:rPr lang="en-US" dirty="0"/>
              <a:t>, </a:t>
            </a:r>
            <a:r>
              <a:rPr lang="en-US" dirty="0" err="1"/>
              <a:t>რომელსაც</a:t>
            </a:r>
            <a:r>
              <a:rPr lang="en-US" dirty="0"/>
              <a:t> </a:t>
            </a:r>
            <a:r>
              <a:rPr lang="en-US" dirty="0" err="1"/>
              <a:t>ახორციელებს</a:t>
            </a:r>
            <a:r>
              <a:rPr lang="en-US" dirty="0"/>
              <a:t> </a:t>
            </a:r>
            <a:r>
              <a:rPr lang="en-US" b="1" dirty="0" err="1">
                <a:solidFill>
                  <a:srgbClr val="C00000"/>
                </a:solidFill>
              </a:rPr>
              <a:t>ქვეკონტრაქტორების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მეშვეობით</a:t>
            </a:r>
            <a:r>
              <a:rPr lang="en-US" b="1" dirty="0">
                <a:solidFill>
                  <a:srgbClr val="C00000"/>
                </a:solidFill>
              </a:rPr>
              <a:t>, </a:t>
            </a:r>
            <a:r>
              <a:rPr lang="en-US" dirty="0" err="1"/>
              <a:t>სავალდებულოდ</a:t>
            </a:r>
            <a:r>
              <a:rPr lang="en-US" dirty="0"/>
              <a:t> </a:t>
            </a:r>
            <a:r>
              <a:rPr lang="en-US" dirty="0" err="1"/>
              <a:t>უნდა</a:t>
            </a:r>
            <a:r>
              <a:rPr lang="en-US" dirty="0"/>
              <a:t> </a:t>
            </a:r>
            <a:r>
              <a:rPr lang="en-US" dirty="0" err="1"/>
              <a:t>იქნეს</a:t>
            </a:r>
            <a:r>
              <a:rPr lang="en-US" dirty="0"/>
              <a:t> </a:t>
            </a:r>
            <a:r>
              <a:rPr lang="en-US" dirty="0" err="1"/>
              <a:t>წარდგენილი</a:t>
            </a:r>
            <a:r>
              <a:rPr lang="en-US" dirty="0"/>
              <a:t> </a:t>
            </a:r>
            <a:r>
              <a:rPr lang="en-US" dirty="0" err="1"/>
              <a:t>შესაბამის</a:t>
            </a:r>
            <a:r>
              <a:rPr lang="en-US" dirty="0"/>
              <a:t> </a:t>
            </a:r>
            <a:r>
              <a:rPr lang="en-US" dirty="0" err="1"/>
              <a:t>მიმწოდებლებთან</a:t>
            </a:r>
            <a:r>
              <a:rPr lang="en-US" dirty="0"/>
              <a:t> </a:t>
            </a:r>
            <a:r>
              <a:rPr lang="en-US" dirty="0" err="1"/>
              <a:t>გაფორმებული</a:t>
            </a:r>
            <a:r>
              <a:rPr lang="en-US" dirty="0"/>
              <a:t> </a:t>
            </a:r>
            <a:r>
              <a:rPr lang="en-US" dirty="0" err="1"/>
              <a:t>ხელშეკრულებები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ქვეკონტრაქტორების</a:t>
            </a:r>
            <a:r>
              <a:rPr lang="en-US" dirty="0"/>
              <a:t> </a:t>
            </a:r>
            <a:r>
              <a:rPr lang="en-US" dirty="0" err="1"/>
              <a:t>მიერ</a:t>
            </a:r>
            <a:r>
              <a:rPr lang="en-US" dirty="0"/>
              <a:t> </a:t>
            </a:r>
            <a:r>
              <a:rPr lang="en-US" dirty="0" err="1"/>
              <a:t>მინიმალური</a:t>
            </a:r>
            <a:r>
              <a:rPr lang="en-US" dirty="0"/>
              <a:t> </a:t>
            </a:r>
            <a:r>
              <a:rPr lang="en-US" dirty="0" err="1"/>
              <a:t>მოთხოვნების</a:t>
            </a:r>
            <a:r>
              <a:rPr lang="en-US" dirty="0"/>
              <a:t> </a:t>
            </a:r>
            <a:r>
              <a:rPr lang="en-US" dirty="0" err="1"/>
              <a:t>პირობების</a:t>
            </a:r>
            <a:r>
              <a:rPr lang="en-US" dirty="0"/>
              <a:t> </a:t>
            </a:r>
            <a:r>
              <a:rPr lang="en-US" dirty="0" err="1"/>
              <a:t>დამადასტურებელი</a:t>
            </a:r>
            <a:r>
              <a:rPr lang="en-US" dirty="0"/>
              <a:t> </a:t>
            </a:r>
            <a:r>
              <a:rPr lang="en-US" dirty="0" err="1"/>
              <a:t>დოკუმენტაცია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510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b="1" dirty="0" smtClean="0">
                <a:solidFill>
                  <a:srgbClr val="C00000"/>
                </a:solidFill>
              </a:rPr>
              <a:t>მონიტორინგის ჯგუფი</a:t>
            </a:r>
            <a:endParaRPr lang="en-US" sz="2800" b="1" dirty="0">
              <a:solidFill>
                <a:srgbClr val="C0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189" y="1600200"/>
            <a:ext cx="6209621" cy="4525963"/>
          </a:xfrm>
        </p:spPr>
      </p:pic>
    </p:spTree>
    <p:extLst>
      <p:ext uri="{BB962C8B-B14F-4D97-AF65-F5344CB8AC3E}">
        <p14:creationId xmlns:p14="http://schemas.microsoft.com/office/powerpoint/2010/main" val="3216148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>
            <a:normAutofit/>
          </a:bodyPr>
          <a:lstStyle/>
          <a:p>
            <a:r>
              <a:rPr lang="ka-GE" sz="2800" b="1" dirty="0">
                <a:solidFill>
                  <a:srgbClr val="C00000"/>
                </a:solidFill>
              </a:rPr>
              <a:t>მონიტორინგის ჯგუფის ფუნქციები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ka-GE" dirty="0"/>
              <a:t>სერვისის მიმწოდებელი სამედიცინო დაწესებულებების მონიტორინგი, დაადგინოს პროგრამის მიმწოდებელი სამედიცინო დაწესებულებების შესაბამისობა სერვისის მიწოდების პირობებთან  და მზაობა პროგრამის დაწყებისათვის, ასევე, აღნიშნული განახორციელოს  პერიოდულად</a:t>
            </a:r>
            <a:r>
              <a:rPr lang="ka-GE" dirty="0" smtClean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ვიდეომეთვალყურეობისთვის </a:t>
            </a:r>
            <a:r>
              <a:rPr lang="ka-GE" dirty="0"/>
              <a:t>საჭირო აპარატურა და შესაბამისი პარამეტრები:</a:t>
            </a:r>
            <a:endParaRPr lang="ka-GE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CCTV </a:t>
            </a:r>
            <a:r>
              <a:rPr lang="en-US" dirty="0"/>
              <a:t>Camera –</a:t>
            </a:r>
            <a:r>
              <a:rPr lang="ka-GE" dirty="0"/>
              <a:t>მაღალი გარჩევადობის ვიდეო კამერა; </a:t>
            </a:r>
            <a:endParaRPr lang="ka-GE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Camera </a:t>
            </a:r>
            <a:r>
              <a:rPr lang="en-US" dirty="0"/>
              <a:t>Lens with zoom - </a:t>
            </a:r>
            <a:r>
              <a:rPr lang="ka-GE" dirty="0"/>
              <a:t>ვიდეო კამერის ობიექტივი მოახლოება-დაცილების (</a:t>
            </a:r>
            <a:r>
              <a:rPr lang="en-US" dirty="0"/>
              <a:t>Zoom) </a:t>
            </a:r>
            <a:r>
              <a:rPr lang="ka-GE" dirty="0" smtClean="0"/>
              <a:t>ფუნქციით;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DVR </a:t>
            </a:r>
            <a:r>
              <a:rPr lang="en-US" dirty="0"/>
              <a:t>- </a:t>
            </a:r>
            <a:r>
              <a:rPr lang="ka-GE" dirty="0"/>
              <a:t>ვიდეო ინფორმაციის შემნახველი </a:t>
            </a:r>
            <a:r>
              <a:rPr lang="ka-GE" dirty="0" smtClean="0"/>
              <a:t>მოწყობილობა;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External </a:t>
            </a:r>
            <a:r>
              <a:rPr lang="en-US" dirty="0"/>
              <a:t>Storage Capacity – </a:t>
            </a:r>
            <a:r>
              <a:rPr lang="ka-GE" dirty="0"/>
              <a:t>დამატებითი დიდი ტევადობის ინფორმაციის შემნახველი </a:t>
            </a:r>
            <a:r>
              <a:rPr lang="ka-GE" dirty="0" smtClean="0"/>
              <a:t>მოწყობილობა;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dirty="0" smtClean="0"/>
              <a:t>Monitor </a:t>
            </a:r>
            <a:r>
              <a:rPr lang="en-US" dirty="0"/>
              <a:t>- </a:t>
            </a:r>
            <a:r>
              <a:rPr lang="ka-GE" dirty="0"/>
              <a:t>ეკრანი (შემნახველი მოწყობილობიდან (</a:t>
            </a:r>
            <a:r>
              <a:rPr lang="en-US" dirty="0"/>
              <a:t>DVR) </a:t>
            </a:r>
            <a:r>
              <a:rPr lang="ka-GE" dirty="0"/>
              <a:t>ინფორმაციის საკონტროლებლად და ამოსაღებად).</a:t>
            </a:r>
            <a:endParaRPr lang="ka-GE" dirty="0"/>
          </a:p>
          <a:p>
            <a:pPr marL="0" indent="0">
              <a:buNone/>
            </a:pPr>
            <a:r>
              <a:rPr lang="ka-GE" dirty="0"/>
              <a:t> </a:t>
            </a:r>
            <a:endParaRPr lang="ka-GE" dirty="0"/>
          </a:p>
          <a:p>
            <a:pPr>
              <a:buFont typeface="Wingdings" panose="05000000000000000000" pitchFamily="2" charset="2"/>
              <a:buChar char="Ø"/>
            </a:pPr>
            <a:r>
              <a:rPr lang="ka-GE" dirty="0" smtClean="0"/>
              <a:t>მონიტორინგის </a:t>
            </a:r>
            <a:r>
              <a:rPr lang="ka-GE" dirty="0"/>
              <a:t>ჯგუფის შეფასება მოხსენებითი ბარათით წარედგინება სსიპ სოციალური მომსახურების სააგენტოს დირექტორს</a:t>
            </a:r>
            <a:r>
              <a:rPr lang="ka-GE" dirty="0" smtClean="0"/>
              <a:t>;</a:t>
            </a:r>
          </a:p>
          <a:p>
            <a:pPr marL="0" indent="0">
              <a:buNone/>
            </a:pPr>
            <a:endParaRPr lang="ka-GE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ka-GE" dirty="0" smtClean="0"/>
              <a:t>მონიტორინგის </a:t>
            </a:r>
            <a:r>
              <a:rPr lang="ka-GE" dirty="0"/>
              <a:t>ჯგუფის</a:t>
            </a:r>
            <a:r>
              <a:rPr lang="ka-GE" dirty="0"/>
              <a:t> </a:t>
            </a:r>
            <a:r>
              <a:rPr lang="ka-GE" dirty="0"/>
              <a:t>მუშაობასთან</a:t>
            </a:r>
            <a:r>
              <a:rPr lang="ka-GE" dirty="0"/>
              <a:t> </a:t>
            </a:r>
            <a:r>
              <a:rPr lang="ka-GE" dirty="0"/>
              <a:t>დაკავშირებული</a:t>
            </a:r>
            <a:r>
              <a:rPr lang="ka-GE" dirty="0"/>
              <a:t>  </a:t>
            </a:r>
            <a:r>
              <a:rPr lang="ka-GE" dirty="0"/>
              <a:t>სხვა</a:t>
            </a:r>
            <a:r>
              <a:rPr lang="ka-GE" dirty="0"/>
              <a:t> </a:t>
            </a:r>
            <a:r>
              <a:rPr lang="ka-GE" dirty="0"/>
              <a:t>პროცედურული</a:t>
            </a:r>
            <a:r>
              <a:rPr lang="ka-GE" dirty="0"/>
              <a:t> </a:t>
            </a:r>
            <a:r>
              <a:rPr lang="ka-GE" dirty="0"/>
              <a:t>საკითხები</a:t>
            </a:r>
            <a:r>
              <a:rPr lang="ka-GE" dirty="0"/>
              <a:t>, </a:t>
            </a:r>
            <a:r>
              <a:rPr lang="ka-GE" dirty="0"/>
              <a:t>რომლებიც</a:t>
            </a:r>
            <a:r>
              <a:rPr lang="ka-GE" dirty="0"/>
              <a:t> </a:t>
            </a:r>
            <a:r>
              <a:rPr lang="ka-GE" dirty="0"/>
              <a:t>არ</a:t>
            </a:r>
            <a:r>
              <a:rPr lang="ka-GE" dirty="0"/>
              <a:t> </a:t>
            </a:r>
            <a:r>
              <a:rPr lang="ka-GE" dirty="0"/>
              <a:t>არის</a:t>
            </a:r>
            <a:r>
              <a:rPr lang="ka-GE" dirty="0"/>
              <a:t> </a:t>
            </a:r>
            <a:r>
              <a:rPr lang="ka-GE" dirty="0"/>
              <a:t>დარეგულირებული</a:t>
            </a:r>
            <a:r>
              <a:rPr lang="ka-GE" dirty="0"/>
              <a:t> </a:t>
            </a:r>
            <a:r>
              <a:rPr lang="ka-GE" dirty="0"/>
              <a:t>ამ</a:t>
            </a:r>
            <a:r>
              <a:rPr lang="ka-GE" dirty="0"/>
              <a:t> </a:t>
            </a:r>
            <a:r>
              <a:rPr lang="ka-GE" dirty="0"/>
              <a:t>ბრძანებით</a:t>
            </a:r>
            <a:r>
              <a:rPr lang="ka-GE" dirty="0"/>
              <a:t> </a:t>
            </a:r>
            <a:r>
              <a:rPr lang="ka-GE" dirty="0"/>
              <a:t>წყდება</a:t>
            </a:r>
            <a:r>
              <a:rPr lang="ka-GE" dirty="0"/>
              <a:t> </a:t>
            </a:r>
            <a:r>
              <a:rPr lang="ka-GE" dirty="0"/>
              <a:t>მონიტორინგის ჯგუფის</a:t>
            </a:r>
            <a:r>
              <a:rPr lang="ka-GE" dirty="0"/>
              <a:t> </a:t>
            </a:r>
            <a:r>
              <a:rPr lang="ka-GE" dirty="0"/>
              <a:t>მიერ</a:t>
            </a:r>
            <a:r>
              <a:rPr lang="ka-GE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581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ka-GE" sz="2800" b="1" dirty="0" smtClean="0">
                <a:solidFill>
                  <a:srgbClr val="C00000"/>
                </a:solidFill>
              </a:rPr>
              <a:t>კომისიის N20 სხდომის </a:t>
            </a:r>
            <a:r>
              <a:rPr lang="ka-GE" sz="2800" b="1" dirty="0">
                <a:solidFill>
                  <a:srgbClr val="C00000"/>
                </a:solidFill>
              </a:rPr>
              <a:t>ოქმის </a:t>
            </a:r>
            <a:r>
              <a:rPr lang="ka-GE" sz="2800" b="1" dirty="0" smtClean="0">
                <a:solidFill>
                  <a:srgbClr val="C00000"/>
                </a:solidFill>
              </a:rPr>
              <a:t>ამონაწერი</a:t>
            </a:r>
            <a:br>
              <a:rPr lang="ka-GE" sz="2800" b="1" dirty="0" smtClean="0">
                <a:solidFill>
                  <a:srgbClr val="C00000"/>
                </a:solidFill>
              </a:rPr>
            </a:br>
            <a:r>
              <a:rPr lang="ka-GE" sz="2400" b="1" i="1" dirty="0">
                <a:solidFill>
                  <a:srgbClr val="C00000"/>
                </a:solidFill>
              </a:rPr>
              <a:t>2017 წლის 10 </a:t>
            </a:r>
            <a:r>
              <a:rPr lang="ka-GE" sz="2400" b="1" i="1" dirty="0" smtClean="0">
                <a:solidFill>
                  <a:srgbClr val="C00000"/>
                </a:solidFill>
              </a:rPr>
              <a:t>თებერვალი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ka-GE" dirty="0" smtClean="0"/>
              <a:t>,,შემდეგ </a:t>
            </a:r>
            <a:r>
              <a:rPr lang="ka-GE" dirty="0"/>
              <a:t>საკითხად გამოტანილი იყო C ჰეპატიტის ელიმინაციის პროგრამაში მონაწილე კლინიკების რაოდენობისა და დაფინანსების პრინციპების ოპტიმიზაციის საკითხი აღნიშნულზე ისაუბრა ბატონმა ვალერი კვარაცხელიამ. მან კომისიის წევრებს გაუზიარა </a:t>
            </a:r>
            <a:r>
              <a:rPr lang="en-US" dirty="0"/>
              <a:t>C </a:t>
            </a:r>
            <a:r>
              <a:rPr lang="ka-GE" dirty="0"/>
              <a:t>ჰეპატიტის ელიმინაციის პროგრამის ფარგლებში მომსახურე დაწესებულებათა სია, რომელთა რიცხვი ამჟამად 28 მათ შორის(16 თბილისში, 4 ქუთაისში, 2 გორში, 2 ბათუმში, 1 კახეთში, 1 გურიაში, 1 ზუგდიდში). ასევე მაგალითად მოიყვანა საერთაშორისო მრჩეველთა ჯგუფის (TAG) მე-2 შეხვედრის რეკომენდაციები საქართველოში C ჰეპატიტის ელიმინაციის პროგრამისთვის სერვისების ხელმისაწვდომობის საკითხზე. რეკომენდაციაში ნათქვამია, რომ სასურველია პირველადი ჯანდაცვის ექიმების ჩართვაც თუმცა, როგორც ბატონი ვალერის, ისე </a:t>
            </a:r>
            <a:r>
              <a:rPr lang="ka-GE" b="1" dirty="0">
                <a:solidFill>
                  <a:srgbClr val="C00000"/>
                </a:solidFill>
              </a:rPr>
              <a:t>კომისიის სხვა წევრების აზრით, ამ ეტაპზე პროვაიდერი კლინიკების რაოდენობა სრულიად საკმარისია</a:t>
            </a:r>
            <a:r>
              <a:rPr lang="ka-GE" b="1" dirty="0" smtClean="0">
                <a:solidFill>
                  <a:srgbClr val="C00000"/>
                </a:solidFill>
              </a:rPr>
              <a:t>.</a:t>
            </a:r>
            <a:r>
              <a:rPr lang="ka-GE" dirty="0" smtClean="0"/>
              <a:t>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1877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991</Words>
  <Application>Microsoft Office PowerPoint</Application>
  <PresentationFormat>On-screen Show (4:3)</PresentationFormat>
  <Paragraphs>232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 ჰეპატიტის მართვის პროგრამა</vt:lpstr>
      <vt:lpstr>სერვისის მიწოდების პირობები </vt:lpstr>
      <vt:lpstr>სერვისის მიწოდების პირობები, მედიკამენტების უსაფრთხო შენახვა/გაცემა/ცივი ჯაჭვით უზრუნველყოფა:  </vt:lpstr>
      <vt:lpstr>პერსონალურ მონაცემთა დაცვის უზრუნველყოფა </vt:lpstr>
      <vt:lpstr>დიაგნოსტიკის უზრუნველყოფისთვის მინიმალური მოთხოვნები </vt:lpstr>
      <vt:lpstr>დიაგნოსტიკის უზრუნველყოფისთვის სავალდებულო მოთხოვნები </vt:lpstr>
      <vt:lpstr>მონიტორინგის ჯგუფი</vt:lpstr>
      <vt:lpstr>მონიტორინგის ჯგუფის ფუნქციები</vt:lpstr>
      <vt:lpstr>კომისიის N20 სხდომის ოქმის ამონაწერი 2017 წლის 10 თებერვალი</vt:lpstr>
      <vt:lpstr>სერვისის მიმწოდებლები, თბილისი (16)</vt:lpstr>
      <vt:lpstr>სერვისის მიმწოდებლები, აჭარა (2), გურია (2), იმერეთი (4), სამეგრელო (2)</vt:lpstr>
      <vt:lpstr>სერვისის მიმწოდებლები, შიდა ქართლი(2), კახეთი (1), ქვემო ქართლი (1)</vt:lpstr>
      <vt:lpstr>მიმწოდებლად რეგისტრაციის მსურველი კლინიკები, თბილისი (3), გურია (1), აჭარა (4)</vt:lpstr>
      <vt:lpstr>მიმწოდებლად რეგისტრაციის მსურველი კლინიკები, იმერეთი (4), სამეგრელო (3)</vt:lpstr>
      <vt:lpstr>მიმწოდებლად რეგისტრაციის მსურველი კლინიკები, კახეთი(1), სამცხე(1)</vt:lpstr>
      <vt:lpstr>შედარებითი ცხრილი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Ekaterine Adamia</dc:creator>
  <cp:lastModifiedBy>Ekaterine Adamia</cp:lastModifiedBy>
  <cp:revision>8</cp:revision>
  <dcterms:created xsi:type="dcterms:W3CDTF">2006-08-16T00:00:00Z</dcterms:created>
  <dcterms:modified xsi:type="dcterms:W3CDTF">2017-09-04T12:12:56Z</dcterms:modified>
</cp:coreProperties>
</file>